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gPPvy4wy4pYdmQkX/5eS5eu+6hO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2"/>
  </p:normalViewPr>
  <p:slideViewPr>
    <p:cSldViewPr snapToGrid="0">
      <p:cViewPr varScale="1">
        <p:scale>
          <a:sx n="148" d="100"/>
          <a:sy n="148" d="100"/>
        </p:scale>
        <p:origin x="6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ba1f60744e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2ba1f60744e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a:p>
          <a:p>
            <a:pPr marL="0" lvl="0" indent="0" algn="l" rtl="0">
              <a:lnSpc>
                <a:spcPct val="100000"/>
              </a:lnSpc>
              <a:spcBef>
                <a:spcPts val="0"/>
              </a:spcBef>
              <a:spcAft>
                <a:spcPts val="0"/>
              </a:spcAft>
              <a:buSzPts val="1100"/>
              <a:buNone/>
            </a:pPr>
            <a:endParaRPr/>
          </a:p>
        </p:txBody>
      </p:sp>
      <p:sp>
        <p:nvSpPr>
          <p:cNvPr id="113" name="Google Shape;113;g2ba1f60744e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b9e99e6646_3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2b9e99e6646_3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b9d5e229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0" name="Google Shape;210;g2b9d5e229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f0ad0900fa_0_5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g1f0ad0900fa_0_5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1d3c85dc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g1f1d3c85dc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f1d3c85dc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g1f1d3c85dc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f1d3c85dc4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g1f1d3c85dc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ba27cc7b33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g2ba27cc7b33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f1d3c85dc4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g1f1d3c85dc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ba1f60744e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g2ba1f60744e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f0ad0900fa_0_6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g1f0ad0900fa_0_6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f1d3c85dc4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g1f1d3c85dc4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b8cd1a3f27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2b8cd1a3f27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b8cd1a3f27_1_10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2b8cd1a3f27_1_10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f1d0eeacf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1f1d0eeacf7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9e99e6646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2b9e99e6646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b9e99e6646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2b9e99e6646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8cd1a3f27_1_13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g2b8cd1a3f27_1_1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b9dcb2565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g2b9dcb2565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b9773cffdf_2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g2b9773cffdf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ba1f60744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2ba1f60744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Light Gray">
  <p:cSld name="Title Slide - Light Gray">
    <p:bg>
      <p:bgPr>
        <a:solidFill>
          <a:srgbClr val="F3F1EB"/>
        </a:solidFill>
        <a:effectLst/>
      </p:bgPr>
    </p:bg>
    <p:spTree>
      <p:nvGrpSpPr>
        <p:cNvPr id="1" name="Shape 11"/>
        <p:cNvGrpSpPr/>
        <p:nvPr/>
      </p:nvGrpSpPr>
      <p:grpSpPr>
        <a:xfrm>
          <a:off x="0" y="0"/>
          <a:ext cx="0" cy="0"/>
          <a:chOff x="0" y="0"/>
          <a:chExt cx="0" cy="0"/>
        </a:xfrm>
      </p:grpSpPr>
      <p:sp>
        <p:nvSpPr>
          <p:cNvPr id="12" name="Google Shape;12;p11"/>
          <p:cNvSpPr>
            <a:spLocks noGrp="1"/>
          </p:cNvSpPr>
          <p:nvPr>
            <p:ph type="pic" idx="2"/>
          </p:nvPr>
        </p:nvSpPr>
        <p:spPr>
          <a:xfrm>
            <a:off x="0" y="0"/>
            <a:ext cx="9144000" cy="4710000"/>
          </a:xfrm>
          <a:prstGeom prst="rect">
            <a:avLst/>
          </a:prstGeom>
          <a:solidFill>
            <a:srgbClr val="E1DCCD"/>
          </a:solidFill>
          <a:ln>
            <a:noFill/>
          </a:ln>
        </p:spPr>
      </p:sp>
      <p:sp>
        <p:nvSpPr>
          <p:cNvPr id="13" name="Google Shape;13;p11"/>
          <p:cNvSpPr txBox="1">
            <a:spLocks noGrp="1"/>
          </p:cNvSpPr>
          <p:nvPr>
            <p:ph type="body" idx="1"/>
          </p:nvPr>
        </p:nvSpPr>
        <p:spPr>
          <a:xfrm>
            <a:off x="1" y="1172308"/>
            <a:ext cx="5802900" cy="3971100"/>
          </a:xfrm>
          <a:prstGeom prst="rect">
            <a:avLst/>
          </a:prstGeom>
          <a:solidFill>
            <a:schemeClr val="lt2"/>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dk2"/>
              </a:buClr>
              <a:buSzPts val="3000"/>
              <a:buNone/>
              <a:defRPr sz="3000">
                <a:solidFill>
                  <a:schemeClr val="dk2"/>
                </a:solidFill>
                <a:latin typeface="Georgia"/>
                <a:ea typeface="Georgia"/>
                <a:cs typeface="Georgia"/>
                <a:sym typeface="Georgia"/>
              </a:defRPr>
            </a:lvl1pPr>
            <a:lvl2pPr marL="914400" lvl="1" indent="-228600" algn="l">
              <a:lnSpc>
                <a:spcPct val="110000"/>
              </a:lnSpc>
              <a:spcBef>
                <a:spcPts val="900"/>
              </a:spcBef>
              <a:spcAft>
                <a:spcPts val="0"/>
              </a:spcAft>
              <a:buClr>
                <a:schemeClr val="dk2"/>
              </a:buClr>
              <a:buSzPts val="1500"/>
              <a:buNone/>
              <a:defRPr sz="1500">
                <a:solidFill>
                  <a:schemeClr val="dk2"/>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 name="Google Shape;14;p11"/>
          <p:cNvSpPr txBox="1">
            <a:spLocks noGrp="1"/>
          </p:cNvSpPr>
          <p:nvPr>
            <p:ph type="subTitle" idx="3"/>
          </p:nvPr>
        </p:nvSpPr>
        <p:spPr>
          <a:xfrm>
            <a:off x="525780" y="3566160"/>
            <a:ext cx="4846200" cy="156600"/>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dk1"/>
              </a:buClr>
              <a:buSzPts val="1000"/>
              <a:buNone/>
              <a:defRPr sz="1000" i="1">
                <a:solidFill>
                  <a:schemeClr val="dk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5" name="Google Shape;15;p11"/>
          <p:cNvSpPr txBox="1">
            <a:spLocks noGrp="1"/>
          </p:cNvSpPr>
          <p:nvPr>
            <p:ph type="body" idx="4"/>
          </p:nvPr>
        </p:nvSpPr>
        <p:spPr>
          <a:xfrm>
            <a:off x="5996940" y="4886689"/>
            <a:ext cx="2416800" cy="117000"/>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 name="Google Shape;16;p11"/>
          <p:cNvSpPr/>
          <p:nvPr/>
        </p:nvSpPr>
        <p:spPr>
          <a:xfrm>
            <a:off x="482706" y="433838"/>
            <a:ext cx="2192206"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5"/>
        <p:cNvGrpSpPr/>
        <p:nvPr/>
      </p:nvGrpSpPr>
      <p:grpSpPr>
        <a:xfrm>
          <a:off x="0" y="0"/>
          <a:ext cx="0" cy="0"/>
          <a:chOff x="0" y="0"/>
          <a:chExt cx="0" cy="0"/>
        </a:xfrm>
      </p:grpSpPr>
      <p:sp>
        <p:nvSpPr>
          <p:cNvPr id="56" name="Google Shape;56;p29"/>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495789" y="1817688"/>
            <a:ext cx="3607200" cy="2791500"/>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29"/>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29"/>
          <p:cNvSpPr txBox="1">
            <a:spLocks noGrp="1"/>
          </p:cNvSpPr>
          <p:nvPr>
            <p:ph type="body" idx="2"/>
          </p:nvPr>
        </p:nvSpPr>
        <p:spPr>
          <a:xfrm>
            <a:off x="4439255" y="1817688"/>
            <a:ext cx="3607200" cy="2791500"/>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txBox="1">
            <a:spLocks noGrp="1"/>
          </p:cNvSpPr>
          <p:nvPr>
            <p:ph type="body" idx="1"/>
          </p:nvPr>
        </p:nvSpPr>
        <p:spPr>
          <a:xfrm>
            <a:off x="495789" y="1817688"/>
            <a:ext cx="2359500" cy="2791500"/>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30"/>
          <p:cNvSpPr txBox="1">
            <a:spLocks noGrp="1"/>
          </p:cNvSpPr>
          <p:nvPr>
            <p:ph type="body" idx="2"/>
          </p:nvPr>
        </p:nvSpPr>
        <p:spPr>
          <a:xfrm>
            <a:off x="3274357" y="1817688"/>
            <a:ext cx="2359500" cy="2791500"/>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30"/>
          <p:cNvSpPr txBox="1">
            <a:spLocks noGrp="1"/>
          </p:cNvSpPr>
          <p:nvPr>
            <p:ph type="body" idx="3"/>
          </p:nvPr>
        </p:nvSpPr>
        <p:spPr>
          <a:xfrm>
            <a:off x="6052925" y="1817688"/>
            <a:ext cx="2359500" cy="2791500"/>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_Heavy text">
  <p:cSld name="Title and Content_Heavy text">
    <p:spTree>
      <p:nvGrpSpPr>
        <p:cNvPr id="1" name="Shape 66"/>
        <p:cNvGrpSpPr/>
        <p:nvPr/>
      </p:nvGrpSpPr>
      <p:grpSpPr>
        <a:xfrm>
          <a:off x="0" y="0"/>
          <a:ext cx="0" cy="0"/>
          <a:chOff x="0" y="0"/>
          <a:chExt cx="0" cy="0"/>
        </a:xfrm>
      </p:grpSpPr>
      <p:sp>
        <p:nvSpPr>
          <p:cNvPr id="67" name="Google Shape;67;p31"/>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1"/>
          <p:cNvSpPr txBox="1">
            <a:spLocks noGrp="1"/>
          </p:cNvSpPr>
          <p:nvPr>
            <p:ph type="body" idx="1"/>
          </p:nvPr>
        </p:nvSpPr>
        <p:spPr>
          <a:xfrm>
            <a:off x="495300" y="1695450"/>
            <a:ext cx="7201800" cy="29139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31"/>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_Heavy text">
  <p:cSld name="Two Content_Heavy text">
    <p:spTree>
      <p:nvGrpSpPr>
        <p:cNvPr id="1" name="Shape 70"/>
        <p:cNvGrpSpPr/>
        <p:nvPr/>
      </p:nvGrpSpPr>
      <p:grpSpPr>
        <a:xfrm>
          <a:off x="0" y="0"/>
          <a:ext cx="0" cy="0"/>
          <a:chOff x="0" y="0"/>
          <a:chExt cx="0" cy="0"/>
        </a:xfrm>
      </p:grpSpPr>
      <p:sp>
        <p:nvSpPr>
          <p:cNvPr id="71" name="Google Shape;71;p32"/>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2"/>
          <p:cNvSpPr txBox="1">
            <a:spLocks noGrp="1"/>
          </p:cNvSpPr>
          <p:nvPr>
            <p:ph type="body" idx="1"/>
          </p:nvPr>
        </p:nvSpPr>
        <p:spPr>
          <a:xfrm>
            <a:off x="495300" y="1695450"/>
            <a:ext cx="3612000" cy="29139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32"/>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32"/>
          <p:cNvSpPr txBox="1">
            <a:spLocks noGrp="1"/>
          </p:cNvSpPr>
          <p:nvPr>
            <p:ph type="body" idx="2"/>
          </p:nvPr>
        </p:nvSpPr>
        <p:spPr>
          <a:xfrm>
            <a:off x="4428564" y="1695450"/>
            <a:ext cx="3612000" cy="29139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ntent_Heavy text">
  <p:cSld name="Three Content_Heavy text">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body" idx="1"/>
          </p:nvPr>
        </p:nvSpPr>
        <p:spPr>
          <a:xfrm>
            <a:off x="495300" y="1695450"/>
            <a:ext cx="2359200" cy="29139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33"/>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9" name="Google Shape;79;p33"/>
          <p:cNvSpPr txBox="1">
            <a:spLocks noGrp="1"/>
          </p:cNvSpPr>
          <p:nvPr>
            <p:ph type="body" idx="2"/>
          </p:nvPr>
        </p:nvSpPr>
        <p:spPr>
          <a:xfrm>
            <a:off x="3274314" y="1695450"/>
            <a:ext cx="2359200" cy="29139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33"/>
          <p:cNvSpPr txBox="1">
            <a:spLocks noGrp="1"/>
          </p:cNvSpPr>
          <p:nvPr>
            <p:ph type="body" idx="3"/>
          </p:nvPr>
        </p:nvSpPr>
        <p:spPr>
          <a:xfrm>
            <a:off x="6053327" y="1695450"/>
            <a:ext cx="2359200" cy="29139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partment description">
  <p:cSld name="Department description">
    <p:spTree>
      <p:nvGrpSpPr>
        <p:cNvPr id="1" name="Shape 81"/>
        <p:cNvGrpSpPr/>
        <p:nvPr/>
      </p:nvGrpSpPr>
      <p:grpSpPr>
        <a:xfrm>
          <a:off x="0" y="0"/>
          <a:ext cx="0" cy="0"/>
          <a:chOff x="0" y="0"/>
          <a:chExt cx="0" cy="0"/>
        </a:xfrm>
      </p:grpSpPr>
      <p:sp>
        <p:nvSpPr>
          <p:cNvPr id="82" name="Google Shape;82;p34"/>
          <p:cNvSpPr/>
          <p:nvPr/>
        </p:nvSpPr>
        <p:spPr>
          <a:xfrm>
            <a:off x="-69742" y="0"/>
            <a:ext cx="4395600" cy="442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 name="Google Shape;83;p34"/>
          <p:cNvSpPr txBox="1">
            <a:spLocks noGrp="1"/>
          </p:cNvSpPr>
          <p:nvPr>
            <p:ph type="title"/>
          </p:nvPr>
        </p:nvSpPr>
        <p:spPr>
          <a:xfrm>
            <a:off x="497205" y="328422"/>
            <a:ext cx="3607200" cy="913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body" idx="1"/>
          </p:nvPr>
        </p:nvSpPr>
        <p:spPr>
          <a:xfrm>
            <a:off x="495789" y="1695450"/>
            <a:ext cx="3607200" cy="23574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2"/>
              </a:buClr>
              <a:buSzPts val="1600"/>
              <a:buNone/>
              <a:defRPr sz="1600">
                <a:solidFill>
                  <a:schemeClr val="dk2"/>
                </a:solidFill>
                <a:latin typeface="Georgia"/>
                <a:ea typeface="Georgia"/>
                <a:cs typeface="Georgia"/>
                <a:sym typeface="Georgia"/>
              </a:defRPr>
            </a:lvl1pPr>
            <a:lvl2pPr marL="914400" lvl="1" indent="-317500" algn="l">
              <a:lnSpc>
                <a:spcPct val="110000"/>
              </a:lnSpc>
              <a:spcBef>
                <a:spcPts val="600"/>
              </a:spcBef>
              <a:spcAft>
                <a:spcPts val="0"/>
              </a:spcAft>
              <a:buClr>
                <a:schemeClr val="dk1"/>
              </a:buClr>
              <a:buSzPts val="1400"/>
              <a:buFont typeface="Arial"/>
              <a:buChar char="•"/>
              <a:defRPr sz="1400"/>
            </a:lvl2pPr>
            <a:lvl3pPr marL="1371600" lvl="2" indent="-304800" algn="l">
              <a:lnSpc>
                <a:spcPct val="110000"/>
              </a:lnSpc>
              <a:spcBef>
                <a:spcPts val="600"/>
              </a:spcBef>
              <a:spcAft>
                <a:spcPts val="0"/>
              </a:spcAft>
              <a:buClr>
                <a:schemeClr val="dk1"/>
              </a:buClr>
              <a:buSzPts val="1200"/>
              <a:buFont typeface="Arial"/>
              <a:buChar char="–"/>
              <a:defRPr sz="1200"/>
            </a:lvl3pPr>
            <a:lvl4pPr marL="1828800" lvl="3" indent="-228600" algn="l">
              <a:lnSpc>
                <a:spcPct val="110000"/>
              </a:lnSpc>
              <a:spcBef>
                <a:spcPts val="600"/>
              </a:spcBef>
              <a:spcAft>
                <a:spcPts val="0"/>
              </a:spcAft>
              <a:buClr>
                <a:schemeClr val="dk1"/>
              </a:buClr>
              <a:buSzPts val="1100"/>
              <a:buNone/>
              <a:defRPr sz="1100"/>
            </a:lvl4pPr>
            <a:lvl5pPr marL="2286000" lvl="4" indent="-228600" algn="l">
              <a:lnSpc>
                <a:spcPct val="110000"/>
              </a:lnSpc>
              <a:spcBef>
                <a:spcPts val="600"/>
              </a:spcBef>
              <a:spcAft>
                <a:spcPts val="0"/>
              </a:spcAft>
              <a:buClr>
                <a:schemeClr val="dk1"/>
              </a:buClr>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34"/>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6" name="Google Shape;86;p34"/>
          <p:cNvSpPr txBox="1">
            <a:spLocks noGrp="1"/>
          </p:cNvSpPr>
          <p:nvPr>
            <p:ph type="body" idx="2"/>
          </p:nvPr>
        </p:nvSpPr>
        <p:spPr>
          <a:xfrm>
            <a:off x="4689232" y="785446"/>
            <a:ext cx="3607200" cy="36393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1"/>
              </a:buClr>
              <a:buSzPts val="1050"/>
              <a:buNone/>
              <a:defRPr sz="1050"/>
            </a:lvl1pPr>
            <a:lvl2pPr marL="914400" lvl="1" indent="-295275" algn="l">
              <a:lnSpc>
                <a:spcPct val="100000"/>
              </a:lnSpc>
              <a:spcBef>
                <a:spcPts val="1800"/>
              </a:spcBef>
              <a:spcAft>
                <a:spcPts val="0"/>
              </a:spcAft>
              <a:buClr>
                <a:schemeClr val="dk1"/>
              </a:buClr>
              <a:buSzPts val="1050"/>
              <a:buFont typeface="Arial"/>
              <a:buChar char="•"/>
              <a:defRPr sz="105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partment description Purple">
  <p:cSld name="Department description Purple">
    <p:spTree>
      <p:nvGrpSpPr>
        <p:cNvPr id="1" name="Shape 87"/>
        <p:cNvGrpSpPr/>
        <p:nvPr/>
      </p:nvGrpSpPr>
      <p:grpSpPr>
        <a:xfrm>
          <a:off x="0" y="0"/>
          <a:ext cx="0" cy="0"/>
          <a:chOff x="0" y="0"/>
          <a:chExt cx="0" cy="0"/>
        </a:xfrm>
      </p:grpSpPr>
      <p:sp>
        <p:nvSpPr>
          <p:cNvPr id="88" name="Google Shape;88;p35"/>
          <p:cNvSpPr/>
          <p:nvPr/>
        </p:nvSpPr>
        <p:spPr>
          <a:xfrm>
            <a:off x="0" y="0"/>
            <a:ext cx="4325700" cy="4401600"/>
          </a:xfrm>
          <a:prstGeom prst="rect">
            <a:avLst/>
          </a:prstGeom>
          <a:solidFill>
            <a:srgbClr val="3154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 name="Google Shape;89;p35"/>
          <p:cNvSpPr txBox="1">
            <a:spLocks noGrp="1"/>
          </p:cNvSpPr>
          <p:nvPr>
            <p:ph type="title"/>
          </p:nvPr>
        </p:nvSpPr>
        <p:spPr>
          <a:xfrm>
            <a:off x="497205" y="328422"/>
            <a:ext cx="3607200" cy="913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Georgia"/>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5"/>
          <p:cNvSpPr txBox="1">
            <a:spLocks noGrp="1"/>
          </p:cNvSpPr>
          <p:nvPr>
            <p:ph type="body" idx="1"/>
          </p:nvPr>
        </p:nvSpPr>
        <p:spPr>
          <a:xfrm>
            <a:off x="495789" y="1695450"/>
            <a:ext cx="3607200" cy="23574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lt1"/>
              </a:buClr>
              <a:buSzPts val="1600"/>
              <a:buNone/>
              <a:defRPr sz="1600">
                <a:solidFill>
                  <a:schemeClr val="lt1"/>
                </a:solidFill>
                <a:latin typeface="Georgia"/>
                <a:ea typeface="Georgia"/>
                <a:cs typeface="Georgia"/>
                <a:sym typeface="Georgia"/>
              </a:defRPr>
            </a:lvl1pPr>
            <a:lvl2pPr marL="914400" lvl="1" indent="-317500" algn="l">
              <a:lnSpc>
                <a:spcPct val="110000"/>
              </a:lnSpc>
              <a:spcBef>
                <a:spcPts val="600"/>
              </a:spcBef>
              <a:spcAft>
                <a:spcPts val="0"/>
              </a:spcAft>
              <a:buClr>
                <a:schemeClr val="lt1"/>
              </a:buClr>
              <a:buSzPts val="1400"/>
              <a:buFont typeface="Arial"/>
              <a:buChar char="•"/>
              <a:defRPr sz="1400">
                <a:solidFill>
                  <a:schemeClr val="lt1"/>
                </a:solidFill>
              </a:defRPr>
            </a:lvl2pPr>
            <a:lvl3pPr marL="1371600" lvl="2" indent="-304800" algn="l">
              <a:lnSpc>
                <a:spcPct val="110000"/>
              </a:lnSpc>
              <a:spcBef>
                <a:spcPts val="600"/>
              </a:spcBef>
              <a:spcAft>
                <a:spcPts val="0"/>
              </a:spcAft>
              <a:buClr>
                <a:schemeClr val="lt1"/>
              </a:buClr>
              <a:buSzPts val="1200"/>
              <a:buFont typeface="Arial"/>
              <a:buChar char="–"/>
              <a:defRPr sz="1200">
                <a:solidFill>
                  <a:schemeClr val="lt1"/>
                </a:solidFill>
              </a:defRPr>
            </a:lvl3pPr>
            <a:lvl4pPr marL="1828800" lvl="3" indent="-228600" algn="l">
              <a:lnSpc>
                <a:spcPct val="110000"/>
              </a:lnSpc>
              <a:spcBef>
                <a:spcPts val="600"/>
              </a:spcBef>
              <a:spcAft>
                <a:spcPts val="0"/>
              </a:spcAft>
              <a:buClr>
                <a:schemeClr val="lt1"/>
              </a:buClr>
              <a:buSzPts val="1100"/>
              <a:buNone/>
              <a:defRPr sz="1100">
                <a:solidFill>
                  <a:schemeClr val="lt1"/>
                </a:solidFill>
              </a:defRPr>
            </a:lvl4pPr>
            <a:lvl5pPr marL="2286000" lvl="4" indent="-228600" algn="l">
              <a:lnSpc>
                <a:spcPct val="110000"/>
              </a:lnSpc>
              <a:spcBef>
                <a:spcPts val="600"/>
              </a:spcBef>
              <a:spcAft>
                <a:spcPts val="0"/>
              </a:spcAft>
              <a:buClr>
                <a:schemeClr val="lt1"/>
              </a:buClr>
              <a:buSzPts val="1000"/>
              <a:buNone/>
              <a:defRPr sz="100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35"/>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35"/>
          <p:cNvSpPr txBox="1">
            <a:spLocks noGrp="1"/>
          </p:cNvSpPr>
          <p:nvPr>
            <p:ph type="body" idx="2"/>
          </p:nvPr>
        </p:nvSpPr>
        <p:spPr>
          <a:xfrm>
            <a:off x="4689232" y="785446"/>
            <a:ext cx="3607200" cy="36162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1"/>
              </a:buClr>
              <a:buSzPts val="1050"/>
              <a:buNone/>
              <a:defRPr sz="1050"/>
            </a:lvl1pPr>
            <a:lvl2pPr marL="914400" lvl="1" indent="-295275" algn="l">
              <a:lnSpc>
                <a:spcPct val="100000"/>
              </a:lnSpc>
              <a:spcBef>
                <a:spcPts val="1800"/>
              </a:spcBef>
              <a:spcAft>
                <a:spcPts val="0"/>
              </a:spcAft>
              <a:buClr>
                <a:schemeClr val="dk1"/>
              </a:buClr>
              <a:buSzPts val="1050"/>
              <a:buFont typeface="Arial"/>
              <a:buChar char="•"/>
              <a:defRPr sz="1050"/>
            </a:lvl2pPr>
            <a:lvl3pPr marL="1371600" lvl="2" indent="-285750" algn="l">
              <a:lnSpc>
                <a:spcPct val="110000"/>
              </a:lnSpc>
              <a:spcBef>
                <a:spcPts val="600"/>
              </a:spcBef>
              <a:spcAft>
                <a:spcPts val="0"/>
              </a:spcAft>
              <a:buClr>
                <a:schemeClr val="dk1"/>
              </a:buClr>
              <a:buSzPts val="900"/>
              <a:buChar char="•"/>
              <a:defRPr sz="900"/>
            </a:lvl3pPr>
            <a:lvl4pPr marL="1828800" lvl="3" indent="-279400" algn="l">
              <a:lnSpc>
                <a:spcPct val="110000"/>
              </a:lnSpc>
              <a:spcBef>
                <a:spcPts val="600"/>
              </a:spcBef>
              <a:spcAft>
                <a:spcPts val="0"/>
              </a:spcAft>
              <a:buClr>
                <a:schemeClr val="dk1"/>
              </a:buClr>
              <a:buSzPts val="800"/>
              <a:buChar char="–"/>
              <a:defRPr sz="800"/>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ull page image">
  <p:cSld name="Full page image">
    <p:bg>
      <p:bgPr>
        <a:solidFill>
          <a:srgbClr val="F3F1EB"/>
        </a:solidFill>
        <a:effectLst/>
      </p:bgPr>
    </p:bg>
    <p:spTree>
      <p:nvGrpSpPr>
        <p:cNvPr id="1" name="Shape 93"/>
        <p:cNvGrpSpPr/>
        <p:nvPr/>
      </p:nvGrpSpPr>
      <p:grpSpPr>
        <a:xfrm>
          <a:off x="0" y="0"/>
          <a:ext cx="0" cy="0"/>
          <a:chOff x="0" y="0"/>
          <a:chExt cx="0" cy="0"/>
        </a:xfrm>
      </p:grpSpPr>
      <p:sp>
        <p:nvSpPr>
          <p:cNvPr id="94" name="Google Shape;94;p36"/>
          <p:cNvSpPr>
            <a:spLocks noGrp="1"/>
          </p:cNvSpPr>
          <p:nvPr>
            <p:ph type="pic" idx="2"/>
          </p:nvPr>
        </p:nvSpPr>
        <p:spPr>
          <a:xfrm>
            <a:off x="0" y="0"/>
            <a:ext cx="9144000" cy="5143500"/>
          </a:xfrm>
          <a:prstGeom prst="rect">
            <a:avLst/>
          </a:prstGeom>
          <a:solidFill>
            <a:srgbClr val="E1DCCD"/>
          </a:solidFill>
          <a:ln>
            <a:noFill/>
          </a:ln>
        </p:spPr>
      </p:sp>
      <p:sp>
        <p:nvSpPr>
          <p:cNvPr id="95" name="Google Shape;95;p36"/>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400"/>
              <a:buFont typeface="Georgia"/>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6"/>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36"/>
          <p:cNvSpPr/>
          <p:nvPr/>
        </p:nvSpPr>
        <p:spPr>
          <a:xfrm>
            <a:off x="544391" y="4795467"/>
            <a:ext cx="1252022" cy="234457"/>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p37"/>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7"/>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art_Table and Text">
  <p:cSld name="Chart_Table and Text">
    <p:spTree>
      <p:nvGrpSpPr>
        <p:cNvPr id="1" name="Shape 101"/>
        <p:cNvGrpSpPr/>
        <p:nvPr/>
      </p:nvGrpSpPr>
      <p:grpSpPr>
        <a:xfrm>
          <a:off x="0" y="0"/>
          <a:ext cx="0" cy="0"/>
          <a:chOff x="0" y="0"/>
          <a:chExt cx="0" cy="0"/>
        </a:xfrm>
      </p:grpSpPr>
      <p:sp>
        <p:nvSpPr>
          <p:cNvPr id="102" name="Google Shape;102;p38"/>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8"/>
          <p:cNvSpPr txBox="1">
            <a:spLocks noGrp="1"/>
          </p:cNvSpPr>
          <p:nvPr>
            <p:ph type="body" idx="1"/>
          </p:nvPr>
        </p:nvSpPr>
        <p:spPr>
          <a:xfrm>
            <a:off x="495300" y="1112838"/>
            <a:ext cx="3612000" cy="34965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3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38"/>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38"/>
          <p:cNvSpPr txBox="1">
            <a:spLocks noGrp="1"/>
          </p:cNvSpPr>
          <p:nvPr>
            <p:ph type="body" idx="2"/>
          </p:nvPr>
        </p:nvSpPr>
        <p:spPr>
          <a:xfrm>
            <a:off x="4445295" y="1112838"/>
            <a:ext cx="3612000" cy="34965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300"/>
              </a:spcBef>
              <a:spcAft>
                <a:spcPts val="0"/>
              </a:spcAft>
              <a:buClr>
                <a:schemeClr val="dk1"/>
              </a:buClr>
              <a:buSzPts val="1200"/>
              <a:buChar char="•"/>
              <a:defRPr sz="1200"/>
            </a:lvl1pPr>
            <a:lvl2pPr marL="914400" lvl="1" indent="-298450" algn="l">
              <a:lnSpc>
                <a:spcPct val="100000"/>
              </a:lnSpc>
              <a:spcBef>
                <a:spcPts val="300"/>
              </a:spcBef>
              <a:spcAft>
                <a:spcPts val="0"/>
              </a:spcAft>
              <a:buClr>
                <a:schemeClr val="dk1"/>
              </a:buClr>
              <a:buSzPts val="1100"/>
              <a:buChar char="–"/>
              <a:defRPr sz="1100"/>
            </a:lvl2pPr>
            <a:lvl3pPr marL="1371600" lvl="2" indent="-292100" algn="l">
              <a:lnSpc>
                <a:spcPct val="100000"/>
              </a:lnSpc>
              <a:spcBef>
                <a:spcPts val="300"/>
              </a:spcBef>
              <a:spcAft>
                <a:spcPts val="0"/>
              </a:spcAft>
              <a:buClr>
                <a:schemeClr val="dk1"/>
              </a:buClr>
              <a:buSzPts val="1000"/>
              <a:buChar char="•"/>
              <a:defRPr sz="1000"/>
            </a:lvl3pPr>
            <a:lvl4pPr marL="1828800" lvl="3" indent="-285750" algn="l">
              <a:lnSpc>
                <a:spcPct val="100000"/>
              </a:lnSpc>
              <a:spcBef>
                <a:spcPts val="300"/>
              </a:spcBef>
              <a:spcAft>
                <a:spcPts val="0"/>
              </a:spcAft>
              <a:buClr>
                <a:schemeClr val="dk1"/>
              </a:buClr>
              <a:buSzPts val="900"/>
              <a:buChar char="–"/>
              <a:defRPr sz="900"/>
            </a:lvl4pPr>
            <a:lvl5pPr marL="2286000" lvl="4" indent="-279400" algn="l">
              <a:lnSpc>
                <a:spcPct val="100000"/>
              </a:lnSpc>
              <a:spcBef>
                <a:spcPts val="300"/>
              </a:spcBef>
              <a:spcAft>
                <a:spcPts val="0"/>
              </a:spcAft>
              <a:buClr>
                <a:schemeClr val="dk1"/>
              </a:buClr>
              <a:buSzPts val="800"/>
              <a:buChar char="•"/>
              <a:defRPr sz="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w/bkgd_image bar">
  <p:cSld name="Title Only w/bkgd_image bar">
    <p:bg>
      <p:bgPr>
        <a:solidFill>
          <a:srgbClr val="F3F1EB"/>
        </a:solidFill>
        <a:effectLst/>
      </p:bgPr>
    </p:bg>
    <p:spTree>
      <p:nvGrpSpPr>
        <p:cNvPr id="1" name="Shape 17"/>
        <p:cNvGrpSpPr/>
        <p:nvPr/>
      </p:nvGrpSpPr>
      <p:grpSpPr>
        <a:xfrm>
          <a:off x="0" y="0"/>
          <a:ext cx="0" cy="0"/>
          <a:chOff x="0" y="0"/>
          <a:chExt cx="0" cy="0"/>
        </a:xfrm>
      </p:grpSpPr>
      <p:sp>
        <p:nvSpPr>
          <p:cNvPr id="18" name="Google Shape;18;p14"/>
          <p:cNvSpPr>
            <a:spLocks noGrp="1"/>
          </p:cNvSpPr>
          <p:nvPr>
            <p:ph type="pic" idx="2"/>
          </p:nvPr>
        </p:nvSpPr>
        <p:spPr>
          <a:xfrm>
            <a:off x="-2491" y="0"/>
            <a:ext cx="9146400" cy="5144400"/>
          </a:xfrm>
          <a:prstGeom prst="rect">
            <a:avLst/>
          </a:prstGeom>
          <a:solidFill>
            <a:srgbClr val="E1DCCD"/>
          </a:solidFill>
          <a:ln>
            <a:noFill/>
          </a:ln>
        </p:spPr>
      </p:sp>
      <p:sp>
        <p:nvSpPr>
          <p:cNvPr id="19" name="Google Shape;19;p14"/>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14"/>
          <p:cNvSpPr txBox="1">
            <a:spLocks noGrp="1"/>
          </p:cNvSpPr>
          <p:nvPr>
            <p:ph type="title"/>
          </p:nvPr>
        </p:nvSpPr>
        <p:spPr>
          <a:xfrm>
            <a:off x="495300" y="1097724"/>
            <a:ext cx="7200900" cy="69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body" idx="1"/>
          </p:nvPr>
        </p:nvSpPr>
        <p:spPr>
          <a:xfrm>
            <a:off x="495300" y="2265076"/>
            <a:ext cx="1960500" cy="23325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600"/>
              </a:spcBef>
              <a:spcAft>
                <a:spcPts val="0"/>
              </a:spcAft>
              <a:buClr>
                <a:schemeClr val="dk2"/>
              </a:buClr>
              <a:buSzPts val="1400"/>
              <a:buNone/>
              <a:defRPr>
                <a:solidFill>
                  <a:schemeClr val="dk2"/>
                </a:solidFill>
              </a:defRPr>
            </a:lvl1pPr>
            <a:lvl2pPr marL="914400" lvl="1" indent="-304800" algn="l">
              <a:lnSpc>
                <a:spcPct val="100000"/>
              </a:lnSpc>
              <a:spcBef>
                <a:spcPts val="300"/>
              </a:spcBef>
              <a:spcAft>
                <a:spcPts val="0"/>
              </a:spcAft>
              <a:buClr>
                <a:schemeClr val="dk2"/>
              </a:buClr>
              <a:buSzPts val="1200"/>
              <a:buFont typeface="Arial"/>
              <a:buChar char="•"/>
              <a:defRPr>
                <a:solidFill>
                  <a:schemeClr val="dk2"/>
                </a:solidFill>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2" name="Google Shape;22;p14"/>
          <p:cNvPicPr preferRelativeResize="0"/>
          <p:nvPr/>
        </p:nvPicPr>
        <p:blipFill rotWithShape="1">
          <a:blip r:embed="rId2">
            <a:alphaModFix/>
          </a:blip>
          <a:srcRect/>
          <a:stretch/>
        </p:blipFill>
        <p:spPr>
          <a:xfrm>
            <a:off x="495300" y="4462551"/>
            <a:ext cx="1367858" cy="4673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Only w/picture">
  <p:cSld name="Title Only w/picture">
    <p:bg>
      <p:bgPr>
        <a:solidFill>
          <a:srgbClr val="F3F1EB"/>
        </a:solidFill>
        <a:effectLst/>
      </p:bgPr>
    </p:bg>
    <p:spTree>
      <p:nvGrpSpPr>
        <p:cNvPr id="1" name="Shape 106"/>
        <p:cNvGrpSpPr/>
        <p:nvPr/>
      </p:nvGrpSpPr>
      <p:grpSpPr>
        <a:xfrm>
          <a:off x="0" y="0"/>
          <a:ext cx="0" cy="0"/>
          <a:chOff x="0" y="0"/>
          <a:chExt cx="0" cy="0"/>
        </a:xfrm>
      </p:grpSpPr>
      <p:sp>
        <p:nvSpPr>
          <p:cNvPr id="107" name="Google Shape;107;p39"/>
          <p:cNvSpPr>
            <a:spLocks noGrp="1"/>
          </p:cNvSpPr>
          <p:nvPr>
            <p:ph type="pic" idx="2"/>
          </p:nvPr>
        </p:nvSpPr>
        <p:spPr>
          <a:xfrm>
            <a:off x="8695944" y="0"/>
            <a:ext cx="448200" cy="5143500"/>
          </a:xfrm>
          <a:prstGeom prst="rect">
            <a:avLst/>
          </a:prstGeom>
          <a:solidFill>
            <a:schemeClr val="lt2"/>
          </a:solidFill>
          <a:ln>
            <a:noFill/>
          </a:ln>
        </p:spPr>
      </p:sp>
      <p:sp>
        <p:nvSpPr>
          <p:cNvPr id="108" name="Google Shape;108;p39"/>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9"/>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g2b8cd1a3f27_1_1360"/>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2b8cd1a3f27_1_1360"/>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317500" algn="l">
              <a:lnSpc>
                <a:spcPct val="110000"/>
              </a:lnSpc>
              <a:spcBef>
                <a:spcPts val="600"/>
              </a:spcBef>
              <a:spcAft>
                <a:spcPts val="0"/>
              </a:spcAft>
              <a:buSzPts val="1400"/>
              <a:buChar char="•"/>
              <a:defRPr/>
            </a:lvl1pPr>
            <a:lvl2pPr marL="914400" lvl="1" indent="-304800" algn="l">
              <a:lnSpc>
                <a:spcPct val="110000"/>
              </a:lnSpc>
              <a:spcBef>
                <a:spcPts val="600"/>
              </a:spcBef>
              <a:spcAft>
                <a:spcPts val="0"/>
              </a:spcAft>
              <a:buSzPts val="1200"/>
              <a:buChar char="–"/>
              <a:defRPr/>
            </a:lvl2pPr>
            <a:lvl3pPr marL="1371600" lvl="2" indent="-298450" algn="l">
              <a:lnSpc>
                <a:spcPct val="110000"/>
              </a:lnSpc>
              <a:spcBef>
                <a:spcPts val="600"/>
              </a:spcBef>
              <a:spcAft>
                <a:spcPts val="0"/>
              </a:spcAft>
              <a:buSzPts val="1100"/>
              <a:buChar char="•"/>
              <a:defRPr/>
            </a:lvl3pPr>
            <a:lvl4pPr marL="1828800" lvl="3" indent="-292100" algn="l">
              <a:lnSpc>
                <a:spcPct val="110000"/>
              </a:lnSpc>
              <a:spcBef>
                <a:spcPts val="600"/>
              </a:spcBef>
              <a:spcAft>
                <a:spcPts val="0"/>
              </a:spcAft>
              <a:buSzPts val="1000"/>
              <a:buChar char="–"/>
              <a:defRPr/>
            </a:lvl4pPr>
            <a:lvl5pPr marL="2286000" lvl="4" indent="-285750" algn="l">
              <a:lnSpc>
                <a:spcPct val="110000"/>
              </a:lnSpc>
              <a:spcBef>
                <a:spcPts val="600"/>
              </a:spcBef>
              <a:spcAft>
                <a:spcPts val="0"/>
              </a:spcAft>
              <a:buSzPts val="900"/>
              <a:buChar char="•"/>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
        <p:nvSpPr>
          <p:cNvPr id="26" name="Google Shape;26;g2b8cd1a3f27_1_1360"/>
          <p:cNvSpPr txBox="1">
            <a:spLocks noGrp="1"/>
          </p:cNvSpPr>
          <p:nvPr>
            <p:ph type="sldNum" idx="12"/>
          </p:nvPr>
        </p:nvSpPr>
        <p:spPr>
          <a:xfrm>
            <a:off x="8472458" y="4663217"/>
            <a:ext cx="5487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g2b8cd1a3f27_1_1356"/>
          <p:cNvSpPr txBox="1">
            <a:spLocks noGrp="1"/>
          </p:cNvSpPr>
          <p:nvPr>
            <p:ph type="ctrTitle"/>
          </p:nvPr>
        </p:nvSpPr>
        <p:spPr>
          <a:xfrm>
            <a:off x="311708" y="744575"/>
            <a:ext cx="8520600" cy="20526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9" name="Google Shape;29;g2b8cd1a3f27_1_1356"/>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Autofit/>
          </a:bodyPr>
          <a:lstStyle>
            <a:lvl1pPr lvl="0" algn="ctr">
              <a:lnSpc>
                <a:spcPct val="100000"/>
              </a:lnSpc>
              <a:spcBef>
                <a:spcPts val="600"/>
              </a:spcBef>
              <a:spcAft>
                <a:spcPts val="0"/>
              </a:spcAft>
              <a:buSzPts val="2800"/>
              <a:buNone/>
              <a:defRPr sz="2800"/>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375"/>
              </a:spcBef>
              <a:spcAft>
                <a:spcPts val="0"/>
              </a:spcAft>
              <a:buSzPts val="2800"/>
              <a:buNone/>
              <a:defRPr sz="2800"/>
            </a:lvl6pPr>
            <a:lvl7pPr lvl="6" algn="ctr">
              <a:lnSpc>
                <a:spcPct val="100000"/>
              </a:lnSpc>
              <a:spcBef>
                <a:spcPts val="375"/>
              </a:spcBef>
              <a:spcAft>
                <a:spcPts val="0"/>
              </a:spcAft>
              <a:buSzPts val="2800"/>
              <a:buNone/>
              <a:defRPr sz="2800"/>
            </a:lvl7pPr>
            <a:lvl8pPr lvl="7" algn="ctr">
              <a:lnSpc>
                <a:spcPct val="100000"/>
              </a:lnSpc>
              <a:spcBef>
                <a:spcPts val="375"/>
              </a:spcBef>
              <a:spcAft>
                <a:spcPts val="0"/>
              </a:spcAft>
              <a:buSzPts val="2800"/>
              <a:buNone/>
              <a:defRPr sz="2800"/>
            </a:lvl8pPr>
            <a:lvl9pPr lvl="8" algn="ctr">
              <a:lnSpc>
                <a:spcPct val="100000"/>
              </a:lnSpc>
              <a:spcBef>
                <a:spcPts val="375"/>
              </a:spcBef>
              <a:spcAft>
                <a:spcPts val="0"/>
              </a:spcAft>
              <a:buSzPts val="2800"/>
              <a:buNone/>
              <a:defRPr sz="2800"/>
            </a:lvl9pPr>
          </a:lstStyle>
          <a:p>
            <a:endParaRPr/>
          </a:p>
        </p:txBody>
      </p:sp>
      <p:sp>
        <p:nvSpPr>
          <p:cNvPr id="30" name="Google Shape;30;g2b8cd1a3f27_1_1356"/>
          <p:cNvSpPr txBox="1">
            <a:spLocks noGrp="1"/>
          </p:cNvSpPr>
          <p:nvPr>
            <p:ph type="sldNum" idx="12"/>
          </p:nvPr>
        </p:nvSpPr>
        <p:spPr>
          <a:xfrm>
            <a:off x="8472458" y="4663217"/>
            <a:ext cx="5487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40"/>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Dark Teal">
  <p:cSld name="Title Slide - Dark Teal">
    <p:bg>
      <p:bgPr>
        <a:solidFill>
          <a:srgbClr val="F3F1EB"/>
        </a:solidFill>
        <a:effectLst/>
      </p:bgPr>
    </p:bg>
    <p:spTree>
      <p:nvGrpSpPr>
        <p:cNvPr id="1" name="Shape 33"/>
        <p:cNvGrpSpPr/>
        <p:nvPr/>
      </p:nvGrpSpPr>
      <p:grpSpPr>
        <a:xfrm>
          <a:off x="0" y="0"/>
          <a:ext cx="0" cy="0"/>
          <a:chOff x="0" y="0"/>
          <a:chExt cx="0" cy="0"/>
        </a:xfrm>
      </p:grpSpPr>
      <p:sp>
        <p:nvSpPr>
          <p:cNvPr id="34" name="Google Shape;34;p25"/>
          <p:cNvSpPr>
            <a:spLocks noGrp="1"/>
          </p:cNvSpPr>
          <p:nvPr>
            <p:ph type="pic" idx="2"/>
          </p:nvPr>
        </p:nvSpPr>
        <p:spPr>
          <a:xfrm>
            <a:off x="0" y="0"/>
            <a:ext cx="9144000" cy="4710000"/>
          </a:xfrm>
          <a:prstGeom prst="rect">
            <a:avLst/>
          </a:prstGeom>
          <a:solidFill>
            <a:srgbClr val="E1DCCD"/>
          </a:solidFill>
          <a:ln>
            <a:noFill/>
          </a:ln>
        </p:spPr>
      </p:sp>
      <p:sp>
        <p:nvSpPr>
          <p:cNvPr id="35" name="Google Shape;35;p25"/>
          <p:cNvSpPr txBox="1">
            <a:spLocks noGrp="1"/>
          </p:cNvSpPr>
          <p:nvPr>
            <p:ph type="body" idx="1"/>
          </p:nvPr>
        </p:nvSpPr>
        <p:spPr>
          <a:xfrm>
            <a:off x="1" y="1172308"/>
            <a:ext cx="5802900" cy="3971100"/>
          </a:xfrm>
          <a:prstGeom prst="rect">
            <a:avLst/>
          </a:prstGeom>
          <a:solidFill>
            <a:srgbClr val="315470"/>
          </a:solidFill>
          <a:ln>
            <a:noFill/>
          </a:ln>
        </p:spPr>
        <p:txBody>
          <a:bodyPr spcFirstLastPara="1" wrap="square" lIns="502900" tIns="274300" rIns="457200" bIns="457200" anchor="t" anchorCtr="0">
            <a:noAutofit/>
          </a:bodyPr>
          <a:lstStyle>
            <a:lvl1pPr marL="457200" lvl="0" indent="-228600" algn="l">
              <a:lnSpc>
                <a:spcPct val="100000"/>
              </a:lnSpc>
              <a:spcBef>
                <a:spcPts val="600"/>
              </a:spcBef>
              <a:spcAft>
                <a:spcPts val="0"/>
              </a:spcAft>
              <a:buClr>
                <a:schemeClr val="lt1"/>
              </a:buClr>
              <a:buSzPts val="3000"/>
              <a:buNone/>
              <a:defRPr sz="3000">
                <a:solidFill>
                  <a:schemeClr val="lt1"/>
                </a:solidFill>
                <a:latin typeface="Georgia"/>
                <a:ea typeface="Georgia"/>
                <a:cs typeface="Georgia"/>
                <a:sym typeface="Georgia"/>
              </a:defRPr>
            </a:lvl1pPr>
            <a:lvl2pPr marL="914400" lvl="1" indent="-228600" algn="l">
              <a:lnSpc>
                <a:spcPct val="110000"/>
              </a:lnSpc>
              <a:spcBef>
                <a:spcPts val="900"/>
              </a:spcBef>
              <a:spcAft>
                <a:spcPts val="0"/>
              </a:spcAft>
              <a:buClr>
                <a:schemeClr val="lt1"/>
              </a:buClr>
              <a:buSzPts val="1500"/>
              <a:buNone/>
              <a:defRPr sz="1500">
                <a:solidFill>
                  <a:schemeClr val="lt1"/>
                </a:solidFill>
                <a:latin typeface="Georgia"/>
                <a:ea typeface="Georgia"/>
                <a:cs typeface="Georgia"/>
                <a:sym typeface="Georgia"/>
              </a:defRPr>
            </a:lvl2pPr>
            <a:lvl3pPr marL="1371600" lvl="2" indent="-228600" algn="l">
              <a:lnSpc>
                <a:spcPct val="110000"/>
              </a:lnSpc>
              <a:spcBef>
                <a:spcPts val="600"/>
              </a:spcBef>
              <a:spcAft>
                <a:spcPts val="0"/>
              </a:spcAft>
              <a:buClr>
                <a:schemeClr val="lt1"/>
              </a:buClr>
              <a:buSzPts val="1100"/>
              <a:buNone/>
              <a:defRPr>
                <a:solidFill>
                  <a:schemeClr val="lt1"/>
                </a:solidFill>
                <a:latin typeface="Georgia"/>
                <a:ea typeface="Georgia"/>
                <a:cs typeface="Georgia"/>
                <a:sym typeface="Georgia"/>
              </a:defRPr>
            </a:lvl3pPr>
            <a:lvl4pPr marL="1828800" lvl="3" indent="-228600" algn="l">
              <a:lnSpc>
                <a:spcPct val="110000"/>
              </a:lnSpc>
              <a:spcBef>
                <a:spcPts val="600"/>
              </a:spcBef>
              <a:spcAft>
                <a:spcPts val="0"/>
              </a:spcAft>
              <a:buClr>
                <a:schemeClr val="lt1"/>
              </a:buClr>
              <a:buSzPts val="1000"/>
              <a:buNone/>
              <a:defRPr>
                <a:solidFill>
                  <a:schemeClr val="lt1"/>
                </a:solidFill>
                <a:latin typeface="Georgia"/>
                <a:ea typeface="Georgia"/>
                <a:cs typeface="Georgia"/>
                <a:sym typeface="Georgia"/>
              </a:defRPr>
            </a:lvl4pPr>
            <a:lvl5pPr marL="2286000" lvl="4" indent="-228600" algn="l">
              <a:lnSpc>
                <a:spcPct val="110000"/>
              </a:lnSpc>
              <a:spcBef>
                <a:spcPts val="600"/>
              </a:spcBef>
              <a:spcAft>
                <a:spcPts val="0"/>
              </a:spcAft>
              <a:buClr>
                <a:schemeClr val="lt1"/>
              </a:buClr>
              <a:buSzPts val="900"/>
              <a:buNone/>
              <a:defRPr>
                <a:solidFill>
                  <a:schemeClr val="lt1"/>
                </a:solidFill>
                <a:latin typeface="Georgia"/>
                <a:ea typeface="Georgia"/>
                <a:cs typeface="Georgia"/>
                <a:sym typeface="Georgia"/>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25"/>
          <p:cNvSpPr txBox="1">
            <a:spLocks noGrp="1"/>
          </p:cNvSpPr>
          <p:nvPr>
            <p:ph type="subTitle" idx="3"/>
          </p:nvPr>
        </p:nvSpPr>
        <p:spPr>
          <a:xfrm>
            <a:off x="525780" y="3566160"/>
            <a:ext cx="4846200" cy="156600"/>
          </a:xfrm>
          <a:prstGeom prst="rect">
            <a:avLst/>
          </a:prstGeom>
          <a:noFill/>
          <a:ln>
            <a:noFill/>
          </a:ln>
        </p:spPr>
        <p:txBody>
          <a:bodyPr spcFirstLastPara="1" wrap="square" lIns="0" tIns="0" rIns="0" bIns="0" anchor="b" anchorCtr="0">
            <a:spAutoFit/>
          </a:bodyPr>
          <a:lstStyle>
            <a:lvl1pPr lvl="0" algn="l">
              <a:lnSpc>
                <a:spcPct val="110000"/>
              </a:lnSpc>
              <a:spcBef>
                <a:spcPts val="600"/>
              </a:spcBef>
              <a:spcAft>
                <a:spcPts val="0"/>
              </a:spcAft>
              <a:buClr>
                <a:schemeClr val="lt1"/>
              </a:buClr>
              <a:buSzPts val="1000"/>
              <a:buNone/>
              <a:defRPr sz="1000" i="1">
                <a:solidFill>
                  <a:schemeClr val="lt1"/>
                </a:solidFill>
                <a:latin typeface="Georgia"/>
                <a:ea typeface="Georgia"/>
                <a:cs typeface="Georgia"/>
                <a:sym typeface="Georgia"/>
              </a:defRPr>
            </a:lvl1pPr>
            <a:lvl2pPr lvl="1" algn="ctr">
              <a:lnSpc>
                <a:spcPct val="110000"/>
              </a:lnSpc>
              <a:spcBef>
                <a:spcPts val="600"/>
              </a:spcBef>
              <a:spcAft>
                <a:spcPts val="0"/>
              </a:spcAft>
              <a:buClr>
                <a:schemeClr val="dk1"/>
              </a:buClr>
              <a:buSzPts val="1500"/>
              <a:buNone/>
              <a:defRPr sz="1500"/>
            </a:lvl2pPr>
            <a:lvl3pPr lvl="2" algn="ctr">
              <a:lnSpc>
                <a:spcPct val="110000"/>
              </a:lnSpc>
              <a:spcBef>
                <a:spcPts val="600"/>
              </a:spcBef>
              <a:spcAft>
                <a:spcPts val="0"/>
              </a:spcAft>
              <a:buClr>
                <a:schemeClr val="dk1"/>
              </a:buClr>
              <a:buSzPts val="1350"/>
              <a:buNone/>
              <a:defRPr sz="1350"/>
            </a:lvl3pPr>
            <a:lvl4pPr lvl="3" algn="ctr">
              <a:lnSpc>
                <a:spcPct val="110000"/>
              </a:lnSpc>
              <a:spcBef>
                <a:spcPts val="600"/>
              </a:spcBef>
              <a:spcAft>
                <a:spcPts val="0"/>
              </a:spcAft>
              <a:buClr>
                <a:schemeClr val="dk1"/>
              </a:buClr>
              <a:buSzPts val="1200"/>
              <a:buNone/>
              <a:defRPr sz="1200"/>
            </a:lvl4pPr>
            <a:lvl5pPr lvl="4" algn="ctr">
              <a:lnSpc>
                <a:spcPct val="110000"/>
              </a:lnSpc>
              <a:spcBef>
                <a:spcPts val="600"/>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7" name="Google Shape;37;p25"/>
          <p:cNvSpPr/>
          <p:nvPr/>
        </p:nvSpPr>
        <p:spPr>
          <a:xfrm>
            <a:off x="482706" y="433838"/>
            <a:ext cx="2192206" cy="410518"/>
          </a:xfrm>
          <a:custGeom>
            <a:avLst/>
            <a:gdLst/>
            <a:ahLst/>
            <a:cxnLst/>
            <a:rect l="l" t="t" r="r" b="b"/>
            <a:pathLst>
              <a:path w="1440" h="267" extrusionOk="0">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 name="Google Shape;38;p25"/>
          <p:cNvSpPr txBox="1">
            <a:spLocks noGrp="1"/>
          </p:cNvSpPr>
          <p:nvPr>
            <p:ph type="body" idx="4"/>
          </p:nvPr>
        </p:nvSpPr>
        <p:spPr>
          <a:xfrm>
            <a:off x="5996940" y="4886689"/>
            <a:ext cx="2416800" cy="117000"/>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dk2"/>
              </a:buClr>
              <a:buSzPts val="750"/>
              <a:buNone/>
              <a:defRPr sz="750" cap="none">
                <a:solidFill>
                  <a:schemeClr val="dk2"/>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 Deep Blue">
  <p:cSld name="Section Header - Deep Blue">
    <p:bg>
      <p:bgPr>
        <a:solidFill>
          <a:srgbClr val="F3F1EB"/>
        </a:solidFill>
        <a:effectLst/>
      </p:bgPr>
    </p:bg>
    <p:spTree>
      <p:nvGrpSpPr>
        <p:cNvPr id="1" name="Shape 39"/>
        <p:cNvGrpSpPr/>
        <p:nvPr/>
      </p:nvGrpSpPr>
      <p:grpSpPr>
        <a:xfrm>
          <a:off x="0" y="0"/>
          <a:ext cx="0" cy="0"/>
          <a:chOff x="0" y="0"/>
          <a:chExt cx="0" cy="0"/>
        </a:xfrm>
      </p:grpSpPr>
      <p:sp>
        <p:nvSpPr>
          <p:cNvPr id="40" name="Google Shape;40;p26"/>
          <p:cNvSpPr txBox="1">
            <a:spLocks noGrp="1"/>
          </p:cNvSpPr>
          <p:nvPr>
            <p:ph type="title"/>
          </p:nvPr>
        </p:nvSpPr>
        <p:spPr>
          <a:xfrm>
            <a:off x="495300" y="1405556"/>
            <a:ext cx="3596100" cy="1772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Georgia"/>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body" idx="1"/>
          </p:nvPr>
        </p:nvSpPr>
        <p:spPr>
          <a:xfrm>
            <a:off x="7319619" y="1143027"/>
            <a:ext cx="1160700" cy="936900"/>
          </a:xfrm>
          <a:prstGeom prst="rect">
            <a:avLst/>
          </a:prstGeom>
          <a:noFill/>
          <a:ln>
            <a:noFill/>
          </a:ln>
        </p:spPr>
        <p:txBody>
          <a:bodyPr spcFirstLastPara="1" wrap="square" lIns="0" tIns="0" rIns="0" bIns="0" anchor="t" anchorCtr="0">
            <a:noAutofit/>
          </a:bodyPr>
          <a:lstStyle>
            <a:lvl1pPr marL="457200" lvl="0" indent="-228600" algn="r">
              <a:lnSpc>
                <a:spcPct val="110000"/>
              </a:lnSpc>
              <a:spcBef>
                <a:spcPts val="600"/>
              </a:spcBef>
              <a:spcAft>
                <a:spcPts val="0"/>
              </a:spcAft>
              <a:buClr>
                <a:srgbClr val="B6BDBD"/>
              </a:buClr>
              <a:buSzPts val="6000"/>
              <a:buNone/>
              <a:defRPr sz="6000">
                <a:solidFill>
                  <a:srgbClr val="B6BDBD"/>
                </a:solidFill>
                <a:latin typeface="Georgia"/>
                <a:ea typeface="Georgia"/>
                <a:cs typeface="Georgia"/>
                <a:sym typeface="Georgia"/>
              </a:defRPr>
            </a:lvl1pPr>
            <a:lvl2pPr marL="914400" lvl="1" indent="-228600" algn="l">
              <a:lnSpc>
                <a:spcPct val="110000"/>
              </a:lnSpc>
              <a:spcBef>
                <a:spcPts val="600"/>
              </a:spcBef>
              <a:spcAft>
                <a:spcPts val="0"/>
              </a:spcAft>
              <a:buClr>
                <a:srgbClr val="8F8F8F"/>
              </a:buClr>
              <a:buSzPts val="1500"/>
              <a:buNone/>
              <a:defRPr sz="1500">
                <a:solidFill>
                  <a:srgbClr val="8F8F8F"/>
                </a:solidFill>
              </a:defRPr>
            </a:lvl2pPr>
            <a:lvl3pPr marL="1371600" lvl="2" indent="-228600" algn="l">
              <a:lnSpc>
                <a:spcPct val="110000"/>
              </a:lnSpc>
              <a:spcBef>
                <a:spcPts val="600"/>
              </a:spcBef>
              <a:spcAft>
                <a:spcPts val="0"/>
              </a:spcAft>
              <a:buClr>
                <a:srgbClr val="8F8F8F"/>
              </a:buClr>
              <a:buSzPts val="1350"/>
              <a:buNone/>
              <a:defRPr sz="1350">
                <a:solidFill>
                  <a:srgbClr val="8F8F8F"/>
                </a:solidFill>
              </a:defRPr>
            </a:lvl3pPr>
            <a:lvl4pPr marL="1828800" lvl="3" indent="-228600" algn="l">
              <a:lnSpc>
                <a:spcPct val="110000"/>
              </a:lnSpc>
              <a:spcBef>
                <a:spcPts val="600"/>
              </a:spcBef>
              <a:spcAft>
                <a:spcPts val="0"/>
              </a:spcAft>
              <a:buClr>
                <a:srgbClr val="8F8F8F"/>
              </a:buClr>
              <a:buSzPts val="1200"/>
              <a:buNone/>
              <a:defRPr sz="1200">
                <a:solidFill>
                  <a:srgbClr val="8F8F8F"/>
                </a:solidFill>
              </a:defRPr>
            </a:lvl4pPr>
            <a:lvl5pPr marL="2286000" lvl="4" indent="-228600" algn="l">
              <a:lnSpc>
                <a:spcPct val="110000"/>
              </a:lnSpc>
              <a:spcBef>
                <a:spcPts val="600"/>
              </a:spcBef>
              <a:spcAft>
                <a:spcPts val="0"/>
              </a:spcAft>
              <a:buClr>
                <a:srgbClr val="8F8F8F"/>
              </a:buClr>
              <a:buSzPts val="1200"/>
              <a:buNone/>
              <a:defRPr sz="1200">
                <a:solidFill>
                  <a:srgbClr val="8F8F8F"/>
                </a:solidFill>
              </a:defRPr>
            </a:lvl5pPr>
            <a:lvl6pPr marL="2743200" lvl="5" indent="-228600" algn="l">
              <a:lnSpc>
                <a:spcPct val="90000"/>
              </a:lnSpc>
              <a:spcBef>
                <a:spcPts val="375"/>
              </a:spcBef>
              <a:spcAft>
                <a:spcPts val="0"/>
              </a:spcAft>
              <a:buClr>
                <a:srgbClr val="8F8F8F"/>
              </a:buClr>
              <a:buSzPts val="1200"/>
              <a:buNone/>
              <a:defRPr sz="1200">
                <a:solidFill>
                  <a:srgbClr val="8F8F8F"/>
                </a:solidFill>
              </a:defRPr>
            </a:lvl6pPr>
            <a:lvl7pPr marL="3200400" lvl="6" indent="-228600" algn="l">
              <a:lnSpc>
                <a:spcPct val="90000"/>
              </a:lnSpc>
              <a:spcBef>
                <a:spcPts val="375"/>
              </a:spcBef>
              <a:spcAft>
                <a:spcPts val="0"/>
              </a:spcAft>
              <a:buClr>
                <a:srgbClr val="8F8F8F"/>
              </a:buClr>
              <a:buSzPts val="1200"/>
              <a:buNone/>
              <a:defRPr sz="1200">
                <a:solidFill>
                  <a:srgbClr val="8F8F8F"/>
                </a:solidFill>
              </a:defRPr>
            </a:lvl7pPr>
            <a:lvl8pPr marL="3657600" lvl="7" indent="-228600" algn="l">
              <a:lnSpc>
                <a:spcPct val="90000"/>
              </a:lnSpc>
              <a:spcBef>
                <a:spcPts val="375"/>
              </a:spcBef>
              <a:spcAft>
                <a:spcPts val="0"/>
              </a:spcAft>
              <a:buClr>
                <a:srgbClr val="8F8F8F"/>
              </a:buClr>
              <a:buSzPts val="1200"/>
              <a:buNone/>
              <a:defRPr sz="1200">
                <a:solidFill>
                  <a:srgbClr val="8F8F8F"/>
                </a:solidFill>
              </a:defRPr>
            </a:lvl8pPr>
            <a:lvl9pPr marL="4114800" lvl="8" indent="-228600" algn="l">
              <a:lnSpc>
                <a:spcPct val="90000"/>
              </a:lnSpc>
              <a:spcBef>
                <a:spcPts val="375"/>
              </a:spcBef>
              <a:spcAft>
                <a:spcPts val="0"/>
              </a:spcAft>
              <a:buClr>
                <a:srgbClr val="8F8F8F"/>
              </a:buClr>
              <a:buSzPts val="1200"/>
              <a:buNone/>
              <a:defRPr sz="1200">
                <a:solidFill>
                  <a:srgbClr val="8F8F8F"/>
                </a:solidFill>
              </a:defRPr>
            </a:lvl9pPr>
          </a:lstStyle>
          <a:p>
            <a:endParaRPr/>
          </a:p>
        </p:txBody>
      </p:sp>
      <p:sp>
        <p:nvSpPr>
          <p:cNvPr id="42" name="Google Shape;42;p26"/>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 name="Google Shape;43;p26"/>
          <p:cNvSpPr>
            <a:spLocks noGrp="1"/>
          </p:cNvSpPr>
          <p:nvPr>
            <p:ph type="pic" idx="2"/>
          </p:nvPr>
        </p:nvSpPr>
        <p:spPr>
          <a:xfrm>
            <a:off x="4373563" y="1404938"/>
            <a:ext cx="3087600" cy="3738600"/>
          </a:xfrm>
          <a:prstGeom prst="rect">
            <a:avLst/>
          </a:prstGeom>
          <a:solidFill>
            <a:srgbClr val="E1DCCD"/>
          </a:solidFill>
          <a:ln>
            <a:noFill/>
          </a:ln>
        </p:spPr>
      </p:sp>
      <p:sp>
        <p:nvSpPr>
          <p:cNvPr id="44" name="Google Shape;44;p26"/>
          <p:cNvSpPr txBox="1">
            <a:spLocks noGrp="1"/>
          </p:cNvSpPr>
          <p:nvPr>
            <p:ph type="body" idx="3"/>
          </p:nvPr>
        </p:nvSpPr>
        <p:spPr>
          <a:xfrm>
            <a:off x="495300" y="477933"/>
            <a:ext cx="2416800" cy="124800"/>
          </a:xfrm>
          <a:prstGeom prst="rect">
            <a:avLst/>
          </a:prstGeom>
          <a:noFill/>
          <a:ln>
            <a:noFill/>
          </a:ln>
        </p:spPr>
        <p:txBody>
          <a:bodyPr spcFirstLastPara="1" wrap="square" lIns="0" tIns="0" rIns="0" bIns="0" anchor="t" anchorCtr="0">
            <a:spAutoFit/>
          </a:bodyPr>
          <a:lstStyle>
            <a:lvl1pPr marL="457200" lvl="0" indent="-228600" algn="l">
              <a:lnSpc>
                <a:spcPct val="110000"/>
              </a:lnSpc>
              <a:spcBef>
                <a:spcPts val="600"/>
              </a:spcBef>
              <a:spcAft>
                <a:spcPts val="0"/>
              </a:spcAft>
              <a:buClr>
                <a:schemeClr val="lt1"/>
              </a:buClr>
              <a:buSzPts val="800"/>
              <a:buNone/>
              <a:defRPr sz="800" cap="none">
                <a:solidFill>
                  <a:schemeClr val="lt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
        <p:cNvGrpSpPr/>
        <p:nvPr/>
      </p:nvGrpSpPr>
      <p:grpSpPr>
        <a:xfrm>
          <a:off x="0" y="0"/>
          <a:ext cx="0" cy="0"/>
          <a:chOff x="0" y="0"/>
          <a:chExt cx="0" cy="0"/>
        </a:xfrm>
      </p:grpSpPr>
      <p:sp>
        <p:nvSpPr>
          <p:cNvPr id="46" name="Google Shape;46;p27"/>
          <p:cNvSpPr>
            <a:spLocks noGrp="1"/>
          </p:cNvSpPr>
          <p:nvPr>
            <p:ph type="pic" idx="2"/>
          </p:nvPr>
        </p:nvSpPr>
        <p:spPr>
          <a:xfrm>
            <a:off x="0" y="0"/>
            <a:ext cx="9144000" cy="2496900"/>
          </a:xfrm>
          <a:prstGeom prst="rect">
            <a:avLst/>
          </a:prstGeom>
          <a:solidFill>
            <a:srgbClr val="E1DCCD"/>
          </a:solidFill>
          <a:ln>
            <a:noFill/>
          </a:ln>
        </p:spPr>
      </p:sp>
      <p:sp>
        <p:nvSpPr>
          <p:cNvPr id="47" name="Google Shape;47;p27"/>
          <p:cNvSpPr txBox="1">
            <a:spLocks noGrp="1"/>
          </p:cNvSpPr>
          <p:nvPr>
            <p:ph type="body" idx="1"/>
          </p:nvPr>
        </p:nvSpPr>
        <p:spPr>
          <a:xfrm>
            <a:off x="447675" y="427237"/>
            <a:ext cx="8247000" cy="4286100"/>
          </a:xfrm>
          <a:prstGeom prst="rect">
            <a:avLst/>
          </a:prstGeom>
          <a:solidFill>
            <a:schemeClr val="lt2"/>
          </a:solidFill>
          <a:ln>
            <a:noFill/>
          </a:ln>
        </p:spPr>
        <p:txBody>
          <a:bodyPr spcFirstLastPara="1" wrap="square" lIns="1097275" tIns="1005825" rIns="1097275" bIns="457200" anchor="t" anchorCtr="0">
            <a:noAutofit/>
          </a:bodyPr>
          <a:lstStyle>
            <a:lvl1pPr marL="457200" lvl="0" indent="-228600" algn="ctr">
              <a:lnSpc>
                <a:spcPct val="110000"/>
              </a:lnSpc>
              <a:spcBef>
                <a:spcPts val="600"/>
              </a:spcBef>
              <a:spcAft>
                <a:spcPts val="0"/>
              </a:spcAft>
              <a:buClr>
                <a:schemeClr val="dk2"/>
              </a:buClr>
              <a:buSzPts val="2400"/>
              <a:buNone/>
              <a:defRPr sz="2400">
                <a:solidFill>
                  <a:schemeClr val="dk2"/>
                </a:solidFill>
                <a:latin typeface="Georgia"/>
                <a:ea typeface="Georgia"/>
                <a:cs typeface="Georgia"/>
                <a:sym typeface="Georgia"/>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27"/>
          <p:cNvSpPr txBox="1">
            <a:spLocks noGrp="1"/>
          </p:cNvSpPr>
          <p:nvPr>
            <p:ph type="body" idx="3"/>
          </p:nvPr>
        </p:nvSpPr>
        <p:spPr>
          <a:xfrm>
            <a:off x="731520" y="3305267"/>
            <a:ext cx="7918500" cy="6336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600"/>
              </a:spcBef>
              <a:spcAft>
                <a:spcPts val="0"/>
              </a:spcAft>
              <a:buClr>
                <a:schemeClr val="dk1"/>
              </a:buClr>
              <a:buSzPts val="900"/>
              <a:buNone/>
              <a:defRPr sz="900" cap="none">
                <a:solidFill>
                  <a:schemeClr val="dk1"/>
                </a:solidFill>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27"/>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0" name="Google Shape;50;p27"/>
          <p:cNvCxnSpPr/>
          <p:nvPr/>
        </p:nvCxnSpPr>
        <p:spPr>
          <a:xfrm>
            <a:off x="4456674" y="2955534"/>
            <a:ext cx="313500" cy="0"/>
          </a:xfrm>
          <a:prstGeom prst="straightConnector1">
            <a:avLst/>
          </a:prstGeom>
          <a:noFill/>
          <a:ln w="28575" cap="flat" cmpd="sng">
            <a:solidFill>
              <a:schemeClr val="dk2"/>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p28"/>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body" idx="1"/>
          </p:nvPr>
        </p:nvSpPr>
        <p:spPr>
          <a:xfrm>
            <a:off x="495300" y="1449092"/>
            <a:ext cx="7201800" cy="2929200"/>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1"/>
              </a:buClr>
              <a:buSzPts val="1800"/>
              <a:buChar char="–"/>
              <a:defRPr/>
            </a:lvl2pPr>
            <a:lvl3pPr marL="1371600" lvl="2" indent="-342900" algn="l">
              <a:lnSpc>
                <a:spcPct val="110000"/>
              </a:lnSpc>
              <a:spcBef>
                <a:spcPts val="600"/>
              </a:spcBef>
              <a:spcAft>
                <a:spcPts val="0"/>
              </a:spcAft>
              <a:buClr>
                <a:schemeClr val="dk1"/>
              </a:buClr>
              <a:buSzPts val="1800"/>
              <a:buChar char="•"/>
              <a:defRPr/>
            </a:lvl3pPr>
            <a:lvl4pPr marL="1828800" lvl="3" indent="-342900" algn="l">
              <a:lnSpc>
                <a:spcPct val="110000"/>
              </a:lnSpc>
              <a:spcBef>
                <a:spcPts val="600"/>
              </a:spcBef>
              <a:spcAft>
                <a:spcPts val="0"/>
              </a:spcAft>
              <a:buClr>
                <a:schemeClr val="dk1"/>
              </a:buClr>
              <a:buSzPts val="1800"/>
              <a:buChar char="–"/>
              <a:defRPr/>
            </a:lvl4pPr>
            <a:lvl5pPr marL="2286000" lvl="4" indent="-342900" algn="l">
              <a:lnSpc>
                <a:spcPct val="110000"/>
              </a:lnSpc>
              <a:spcBef>
                <a:spcPts val="6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28"/>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1EB"/>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497205" y="327660"/>
            <a:ext cx="7201800" cy="644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2400"/>
              <a:buFont typeface="Georgia"/>
              <a:buNone/>
              <a:defRPr sz="2400" b="0"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495300" y="1449092"/>
            <a:ext cx="7201800" cy="2929200"/>
          </a:xfrm>
          <a:prstGeom prst="rect">
            <a:avLst/>
          </a:prstGeom>
          <a:noFill/>
          <a:ln>
            <a:noFill/>
          </a:ln>
        </p:spPr>
        <p:txBody>
          <a:bodyPr spcFirstLastPara="1" wrap="square" lIns="0" tIns="0" rIns="0" bIns="0" anchor="t" anchorCtr="0">
            <a:noAutofit/>
          </a:bodyPr>
          <a:lstStyle>
            <a:lvl1pPr marL="457200" marR="0" lvl="0"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10000"/>
              </a:lnSpc>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8450" algn="l" rtl="0">
              <a:lnSpc>
                <a:spcPct val="110000"/>
              </a:lnSpc>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2100" algn="l" rtl="0">
              <a:lnSpc>
                <a:spcPct val="110000"/>
              </a:lnSpc>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85750" algn="l" rtl="0">
              <a:lnSpc>
                <a:spcPct val="110000"/>
              </a:lnSpc>
              <a:spcBef>
                <a:spcPts val="6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 name="Google Shape;8;p10"/>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50"/>
              <a:buFont typeface="Arial"/>
              <a:buNone/>
              <a:defRPr sz="9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0"/>
          <p:cNvSpPr/>
          <p:nvPr/>
        </p:nvSpPr>
        <p:spPr>
          <a:xfrm>
            <a:off x="8695944" y="0"/>
            <a:ext cx="448200"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 name="Google Shape;10;p10"/>
          <p:cNvPicPr preferRelativeResize="0"/>
          <p:nvPr/>
        </p:nvPicPr>
        <p:blipFill rotWithShape="1">
          <a:blip r:embed="rId22">
            <a:alphaModFix/>
          </a:blip>
          <a:srcRect/>
          <a:stretch/>
        </p:blipFill>
        <p:spPr>
          <a:xfrm>
            <a:off x="495299" y="4498276"/>
            <a:ext cx="1408179" cy="48112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12">
          <p15:clr>
            <a:srgbClr val="F26B43"/>
          </p15:clr>
        </p15:guide>
        <p15:guide id="2" orient="horz" pos="1255">
          <p15:clr>
            <a:srgbClr val="F26B43"/>
          </p15:clr>
        </p15:guide>
        <p15:guide id="3" pos="5300">
          <p15:clr>
            <a:srgbClr val="F26B43"/>
          </p15:clr>
        </p15:guide>
        <p15:guide id="4" orient="horz" pos="2907">
          <p15:clr>
            <a:srgbClr val="F26B43"/>
          </p15:clr>
        </p15:guide>
        <p15:guide id="5" orient="horz" pos="612">
          <p15:clr>
            <a:srgbClr val="F26B43"/>
          </p15:clr>
        </p15:guide>
        <p15:guide id="6" orient="horz" pos="577">
          <p15:clr>
            <a:srgbClr val="F26B43"/>
          </p15:clr>
        </p15:guide>
        <p15:guide id="7" orient="horz" pos="205">
          <p15:clr>
            <a:srgbClr val="F26B43"/>
          </p15:clr>
        </p15:guide>
        <p15:guide id="8" orient="horz" pos="1145">
          <p15:clr>
            <a:srgbClr val="F26B43"/>
          </p15:clr>
        </p15:guide>
        <p15:guide id="9" orient="horz" pos="2951">
          <p15:clr>
            <a:srgbClr val="F26B43"/>
          </p15:clr>
        </p15:guide>
        <p15:guide id="10" pos="4848">
          <p15:clr>
            <a:srgbClr val="F26B43"/>
          </p15:clr>
        </p15:guide>
        <p15:guide id="11" orient="horz" pos="36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agupubs.onlinelibrary.wiley.com/doi/10.1029/95JC0320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g2ba1f60744e_0_20"/>
          <p:cNvPicPr preferRelativeResize="0">
            <a:picLocks noGrp="1"/>
          </p:cNvPicPr>
          <p:nvPr>
            <p:ph type="pic" idx="2"/>
          </p:nvPr>
        </p:nvPicPr>
        <p:blipFill rotWithShape="1">
          <a:blip r:embed="rId3">
            <a:alphaModFix/>
          </a:blip>
          <a:srcRect/>
          <a:stretch/>
        </p:blipFill>
        <p:spPr>
          <a:xfrm rot="10800000">
            <a:off x="2" y="-1"/>
            <a:ext cx="9143998" cy="4710114"/>
          </a:xfrm>
          <a:prstGeom prst="rect">
            <a:avLst/>
          </a:prstGeom>
          <a:solidFill>
            <a:srgbClr val="E1DCCD"/>
          </a:solidFill>
          <a:ln>
            <a:noFill/>
          </a:ln>
        </p:spPr>
      </p:pic>
      <p:sp>
        <p:nvSpPr>
          <p:cNvPr id="116" name="Google Shape;116;g2ba1f60744e_0_20"/>
          <p:cNvSpPr txBox="1">
            <a:spLocks noGrp="1"/>
          </p:cNvSpPr>
          <p:nvPr>
            <p:ph type="body" idx="1"/>
          </p:nvPr>
        </p:nvSpPr>
        <p:spPr>
          <a:xfrm>
            <a:off x="0" y="1114350"/>
            <a:ext cx="5948400" cy="3977100"/>
          </a:xfrm>
          <a:prstGeom prst="rect">
            <a:avLst/>
          </a:prstGeom>
          <a:solidFill>
            <a:schemeClr val="lt2"/>
          </a:solidFill>
          <a:ln>
            <a:noFill/>
          </a:ln>
        </p:spPr>
        <p:txBody>
          <a:bodyPr spcFirstLastPara="1" wrap="square" lIns="502900" tIns="274300" rIns="457200" bIns="457200" anchor="t" anchorCtr="0">
            <a:noAutofit/>
          </a:bodyPr>
          <a:lstStyle/>
          <a:p>
            <a:pPr marL="0" lvl="1" indent="0" algn="l" rtl="0">
              <a:lnSpc>
                <a:spcPct val="110000"/>
              </a:lnSpc>
              <a:spcBef>
                <a:spcPts val="900"/>
              </a:spcBef>
              <a:spcAft>
                <a:spcPts val="0"/>
              </a:spcAft>
              <a:buClr>
                <a:schemeClr val="dk2"/>
              </a:buClr>
              <a:buSzPts val="1500"/>
              <a:buNone/>
            </a:pPr>
            <a:r>
              <a:rPr lang="en" sz="1400"/>
              <a:t>  </a:t>
            </a:r>
            <a:endParaRPr sz="1400"/>
          </a:p>
        </p:txBody>
      </p:sp>
      <p:pic>
        <p:nvPicPr>
          <p:cNvPr id="117" name="Google Shape;117;g2ba1f60744e_0_20"/>
          <p:cNvPicPr preferRelativeResize="0"/>
          <p:nvPr/>
        </p:nvPicPr>
        <p:blipFill rotWithShape="1">
          <a:blip r:embed="rId4">
            <a:alphaModFix/>
          </a:blip>
          <a:srcRect/>
          <a:stretch/>
        </p:blipFill>
        <p:spPr>
          <a:xfrm>
            <a:off x="394046" y="413253"/>
            <a:ext cx="1730128" cy="591604"/>
          </a:xfrm>
          <a:prstGeom prst="rect">
            <a:avLst/>
          </a:prstGeom>
          <a:noFill/>
          <a:ln>
            <a:noFill/>
          </a:ln>
        </p:spPr>
      </p:pic>
      <p:pic>
        <p:nvPicPr>
          <p:cNvPr id="118" name="Google Shape;118;g2ba1f60744e_0_20"/>
          <p:cNvPicPr preferRelativeResize="0"/>
          <p:nvPr/>
        </p:nvPicPr>
        <p:blipFill rotWithShape="1">
          <a:blip r:embed="rId5">
            <a:alphaModFix/>
          </a:blip>
          <a:srcRect/>
          <a:stretch/>
        </p:blipFill>
        <p:spPr>
          <a:xfrm>
            <a:off x="6008350" y="86300"/>
            <a:ext cx="2936399" cy="2409349"/>
          </a:xfrm>
          <a:prstGeom prst="rect">
            <a:avLst/>
          </a:prstGeom>
          <a:noFill/>
          <a:ln w="9525" cap="flat" cmpd="sng">
            <a:solidFill>
              <a:schemeClr val="dk2"/>
            </a:solidFill>
            <a:prstDash val="solid"/>
            <a:round/>
            <a:headEnd type="none" w="sm" len="sm"/>
            <a:tailEnd type="none" w="sm" len="sm"/>
          </a:ln>
        </p:spPr>
      </p:pic>
      <p:pic>
        <p:nvPicPr>
          <p:cNvPr id="119" name="Google Shape;119;g2ba1f60744e_0_20"/>
          <p:cNvPicPr preferRelativeResize="0"/>
          <p:nvPr/>
        </p:nvPicPr>
        <p:blipFill rotWithShape="1">
          <a:blip r:embed="rId6">
            <a:alphaModFix/>
          </a:blip>
          <a:srcRect/>
          <a:stretch/>
        </p:blipFill>
        <p:spPr>
          <a:xfrm>
            <a:off x="2601325" y="279325"/>
            <a:ext cx="831072" cy="786150"/>
          </a:xfrm>
          <a:prstGeom prst="rect">
            <a:avLst/>
          </a:prstGeom>
          <a:noFill/>
          <a:ln>
            <a:noFill/>
          </a:ln>
        </p:spPr>
      </p:pic>
      <p:pic>
        <p:nvPicPr>
          <p:cNvPr id="120" name="Google Shape;120;g2ba1f60744e_0_20"/>
          <p:cNvPicPr preferRelativeResize="0"/>
          <p:nvPr/>
        </p:nvPicPr>
        <p:blipFill rotWithShape="1">
          <a:blip r:embed="rId7">
            <a:alphaModFix/>
          </a:blip>
          <a:srcRect/>
          <a:stretch/>
        </p:blipFill>
        <p:spPr>
          <a:xfrm>
            <a:off x="3652637" y="279325"/>
            <a:ext cx="786150" cy="786150"/>
          </a:xfrm>
          <a:prstGeom prst="rect">
            <a:avLst/>
          </a:prstGeom>
          <a:noFill/>
          <a:ln>
            <a:noFill/>
          </a:ln>
        </p:spPr>
      </p:pic>
      <p:pic>
        <p:nvPicPr>
          <p:cNvPr id="121" name="Google Shape;121;g2ba1f60744e_0_20"/>
          <p:cNvPicPr preferRelativeResize="0"/>
          <p:nvPr/>
        </p:nvPicPr>
        <p:blipFill rotWithShape="1">
          <a:blip r:embed="rId8">
            <a:alphaModFix/>
          </a:blip>
          <a:srcRect/>
          <a:stretch/>
        </p:blipFill>
        <p:spPr>
          <a:xfrm>
            <a:off x="4659000" y="279325"/>
            <a:ext cx="786150" cy="786150"/>
          </a:xfrm>
          <a:prstGeom prst="rect">
            <a:avLst/>
          </a:prstGeom>
          <a:noFill/>
          <a:ln>
            <a:noFill/>
          </a:ln>
        </p:spPr>
      </p:pic>
      <p:sp>
        <p:nvSpPr>
          <p:cNvPr id="122" name="Google Shape;122;g2ba1f60744e_0_20"/>
          <p:cNvSpPr txBox="1"/>
          <p:nvPr/>
        </p:nvSpPr>
        <p:spPr>
          <a:xfrm>
            <a:off x="165400" y="1004850"/>
            <a:ext cx="5097000" cy="215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2"/>
              </a:buClr>
              <a:buSzPts val="3000"/>
              <a:buFont typeface="Arial"/>
              <a:buNone/>
            </a:pPr>
            <a:r>
              <a:rPr lang="en" sz="2600" b="0" i="0" u="none" strike="noStrike" cap="none">
                <a:solidFill>
                  <a:schemeClr val="dk2"/>
                </a:solidFill>
                <a:latin typeface="Georgia"/>
                <a:ea typeface="Georgia"/>
                <a:cs typeface="Georgia"/>
                <a:sym typeface="Georgia"/>
              </a:rPr>
              <a:t>Observations and Forecasts of Hurricane Interactions with the Loop Current: </a:t>
            </a:r>
            <a:r>
              <a:rPr lang="en" sz="2600" b="0" i="1" u="none" strike="noStrike" cap="none">
                <a:solidFill>
                  <a:schemeClr val="dk2"/>
                </a:solidFill>
                <a:latin typeface="Georgia"/>
                <a:ea typeface="Georgia"/>
                <a:cs typeface="Georgia"/>
                <a:sym typeface="Georgia"/>
              </a:rPr>
              <a:t>Hurricane Idalia</a:t>
            </a:r>
            <a:endParaRPr sz="2600" b="0" i="1" u="none" strike="noStrike" cap="none">
              <a:solidFill>
                <a:schemeClr val="dk2"/>
              </a:solidFill>
              <a:latin typeface="Georgia"/>
              <a:ea typeface="Georgia"/>
              <a:cs typeface="Georgia"/>
              <a:sym typeface="Georgia"/>
            </a:endParaRPr>
          </a:p>
          <a:p>
            <a:pPr marL="0" marR="0" lvl="0" indent="0" algn="l" rtl="0">
              <a:lnSpc>
                <a:spcPct val="100000"/>
              </a:lnSpc>
              <a:spcBef>
                <a:spcPts val="0"/>
              </a:spcBef>
              <a:spcAft>
                <a:spcPts val="0"/>
              </a:spcAft>
              <a:buClr>
                <a:schemeClr val="dk2"/>
              </a:buClr>
              <a:buSzPts val="3000"/>
              <a:buFont typeface="Arial"/>
              <a:buNone/>
            </a:pPr>
            <a:endParaRPr sz="500" i="1">
              <a:solidFill>
                <a:schemeClr val="dk2"/>
              </a:solidFill>
              <a:latin typeface="Georgia"/>
              <a:ea typeface="Georgia"/>
              <a:cs typeface="Georgia"/>
              <a:sym typeface="Georgia"/>
            </a:endParaRPr>
          </a:p>
          <a:p>
            <a:pPr marL="457200" marR="0" lvl="0" indent="-317500" algn="l" rtl="0">
              <a:lnSpc>
                <a:spcPct val="110000"/>
              </a:lnSpc>
              <a:spcBef>
                <a:spcPts val="0"/>
              </a:spcBef>
              <a:spcAft>
                <a:spcPts val="0"/>
              </a:spcAft>
              <a:buClr>
                <a:schemeClr val="dk2"/>
              </a:buClr>
              <a:buSzPts val="1400"/>
              <a:buFont typeface="Georgia"/>
              <a:buChar char="●"/>
            </a:pPr>
            <a:r>
              <a:rPr lang="en" sz="1400" b="0" i="0" u="none" strike="noStrike" cap="none">
                <a:solidFill>
                  <a:schemeClr val="dk2"/>
                </a:solidFill>
                <a:latin typeface="Georgia"/>
                <a:ea typeface="Georgia"/>
                <a:cs typeface="Georgia"/>
                <a:sym typeface="Georgia"/>
              </a:rPr>
              <a:t>NASEM GRP UGOS WG-C    </a:t>
            </a:r>
            <a:endParaRPr sz="1400" b="0" i="0" u="none" strike="noStrike" cap="none">
              <a:solidFill>
                <a:schemeClr val="dk2"/>
              </a:solidFill>
              <a:latin typeface="Georgia"/>
              <a:ea typeface="Georgia"/>
              <a:cs typeface="Georgia"/>
              <a:sym typeface="Georgia"/>
            </a:endParaRPr>
          </a:p>
          <a:p>
            <a:pPr marL="457200" marR="0" lvl="0" indent="-317500" algn="l" rtl="0">
              <a:lnSpc>
                <a:spcPct val="110000"/>
              </a:lnSpc>
              <a:spcBef>
                <a:spcPts val="0"/>
              </a:spcBef>
              <a:spcAft>
                <a:spcPts val="0"/>
              </a:spcAft>
              <a:buClr>
                <a:schemeClr val="dk2"/>
              </a:buClr>
              <a:buSzPts val="1400"/>
              <a:buFont typeface="Georgia"/>
              <a:buChar char="●"/>
            </a:pPr>
            <a:r>
              <a:rPr lang="en" sz="1400" b="0" i="0" u="none" strike="noStrike" cap="none">
                <a:solidFill>
                  <a:schemeClr val="dk2"/>
                </a:solidFill>
                <a:latin typeface="Georgia"/>
                <a:ea typeface="Georgia"/>
                <a:cs typeface="Georgia"/>
                <a:sym typeface="Georgia"/>
              </a:rPr>
              <a:t>NOAA/Navy Hurricane Glider Team</a:t>
            </a:r>
            <a:endParaRPr sz="1400" b="0" i="0" u="none" strike="noStrike" cap="none">
              <a:solidFill>
                <a:schemeClr val="dk2"/>
              </a:solidFill>
              <a:latin typeface="Georgia"/>
              <a:ea typeface="Georgia"/>
              <a:cs typeface="Georgia"/>
              <a:sym typeface="Georgia"/>
            </a:endParaRPr>
          </a:p>
          <a:p>
            <a:pPr marL="457200" marR="0" lvl="0" indent="-317500" algn="l" rtl="0">
              <a:lnSpc>
                <a:spcPct val="110000"/>
              </a:lnSpc>
              <a:spcBef>
                <a:spcPts val="0"/>
              </a:spcBef>
              <a:spcAft>
                <a:spcPts val="0"/>
              </a:spcAft>
              <a:buClr>
                <a:schemeClr val="dk2"/>
              </a:buClr>
              <a:buSzPts val="1400"/>
              <a:buFont typeface="Georgia"/>
              <a:buChar char="●"/>
            </a:pPr>
            <a:r>
              <a:rPr lang="en" sz="1400" b="0" i="0" u="none" strike="noStrike" cap="none">
                <a:solidFill>
                  <a:schemeClr val="dk2"/>
                </a:solidFill>
                <a:latin typeface="Georgia"/>
                <a:ea typeface="Georgia"/>
                <a:cs typeface="Georgia"/>
                <a:sym typeface="Georgia"/>
              </a:rPr>
              <a:t>IOOS Hurricane Model/Data Comparison Team</a:t>
            </a:r>
            <a:endParaRPr sz="1400" b="0" i="0" u="none" strike="noStrike" cap="none">
              <a:solidFill>
                <a:schemeClr val="dk2"/>
              </a:solidFill>
              <a:latin typeface="Georgia"/>
              <a:ea typeface="Georgia"/>
              <a:cs typeface="Georgia"/>
              <a:sym typeface="Georgia"/>
            </a:endParaRPr>
          </a:p>
        </p:txBody>
      </p:sp>
      <p:sp>
        <p:nvSpPr>
          <p:cNvPr id="123" name="Google Shape;123;g2ba1f60744e_0_20"/>
          <p:cNvSpPr txBox="1">
            <a:spLocks noGrp="1"/>
          </p:cNvSpPr>
          <p:nvPr>
            <p:ph type="subTitle" idx="3"/>
          </p:nvPr>
        </p:nvSpPr>
        <p:spPr>
          <a:xfrm>
            <a:off x="198600" y="3121475"/>
            <a:ext cx="5551200" cy="1915500"/>
          </a:xfrm>
          <a:prstGeom prst="rect">
            <a:avLst/>
          </a:prstGeom>
          <a:noFill/>
          <a:ln>
            <a:noFill/>
          </a:ln>
        </p:spPr>
        <p:txBody>
          <a:bodyPr spcFirstLastPara="1" wrap="square" lIns="0" tIns="0" rIns="0" bIns="0" anchor="b" anchorCtr="0">
            <a:spAutoFit/>
          </a:bodyPr>
          <a:lstStyle/>
          <a:p>
            <a:pPr marL="0" lvl="0" indent="0" algn="l" rtl="0">
              <a:lnSpc>
                <a:spcPct val="110000"/>
              </a:lnSpc>
              <a:spcBef>
                <a:spcPts val="0"/>
              </a:spcBef>
              <a:spcAft>
                <a:spcPts val="0"/>
              </a:spcAft>
              <a:buClr>
                <a:schemeClr val="dk1"/>
              </a:buClr>
              <a:buSzPts val="1000"/>
              <a:buNone/>
            </a:pPr>
            <a:r>
              <a:rPr lang="en" sz="950" b="1"/>
              <a:t>Scott Glenn, Travis Miles, Michael Smith, Julia Engdahl, Tim Stolarz, Tony Knap, Steve DiMarco, Andy Dancer, Sakib Mahmud, Uchenna Nwankwo, David Salas de Leon, Rosalinda Monreal Jimenez, Edgar Escalante Mancera, Miguel Angel Gomez Reali, Pelle Robbins, Heather Furey, Amy Bower, Miguel Tenreiro,  Enric Pallas Sanz, Rafael Ramos, Bruce Magnell, Jill Storie, Samantha Longridge, Anneliese Schmidt, Ben Jaimes de la Cruz, Nick Shay, Pierre Lermusiaux, Patrick Haley, Chris Marabito, Paula Perez Brunius, Nathali Cordero Quiros, Bruce Cornelle, Stephan Howden, Alexandra Bozec, Ganesh Gopal, Matthieu LeHenaff, Hyun-Sook Kim, Pat Hogan, Jan van Smirren, Kathy Bailey, Bill Lingsh, Corbin Brooks, Doug Wilson, Catherine Edwards, Julio Morell, Jorge Brenner, Kevin Martin, Chad Lembke, Natalia Sidorovskaia, Yonggang Liu, Bob Weisberg, Bob Currier, Dawn Petraitus, Kevin O’Brien, Avichal Mehra, Zulema Garraffo, Dmitry Dukhovskoy, Maria Aristizabal, Dan Iredell, Jim Cummings   (60)</a:t>
            </a:r>
            <a:endParaRPr sz="950" b="1"/>
          </a:p>
        </p:txBody>
      </p:sp>
      <p:pic>
        <p:nvPicPr>
          <p:cNvPr id="124" name="Google Shape;124;g2ba1f60744e_0_20"/>
          <p:cNvPicPr preferRelativeResize="0"/>
          <p:nvPr/>
        </p:nvPicPr>
        <p:blipFill rotWithShape="1">
          <a:blip r:embed="rId9">
            <a:alphaModFix/>
          </a:blip>
          <a:srcRect/>
          <a:stretch/>
        </p:blipFill>
        <p:spPr>
          <a:xfrm>
            <a:off x="6011514" y="2571750"/>
            <a:ext cx="2930071" cy="2519700"/>
          </a:xfrm>
          <a:prstGeom prst="rect">
            <a:avLst/>
          </a:prstGeom>
          <a:noFill/>
          <a:ln w="9525" cap="flat" cmpd="sng">
            <a:solidFill>
              <a:schemeClr val="dk2"/>
            </a:solidFill>
            <a:prstDash val="solid"/>
            <a:round/>
            <a:headEnd type="none" w="sm" len="sm"/>
            <a:tailEnd type="none" w="sm" len="sm"/>
          </a:ln>
        </p:spPr>
      </p:pic>
      <p:pic>
        <p:nvPicPr>
          <p:cNvPr id="125" name="Google Shape;125;g2ba1f60744e_0_20"/>
          <p:cNvPicPr preferRelativeResize="0"/>
          <p:nvPr/>
        </p:nvPicPr>
        <p:blipFill rotWithShape="1">
          <a:blip r:embed="rId10">
            <a:alphaModFix/>
          </a:blip>
          <a:srcRect/>
          <a:stretch/>
        </p:blipFill>
        <p:spPr>
          <a:xfrm>
            <a:off x="6218851" y="4583501"/>
            <a:ext cx="306050" cy="288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b9e99e6646_3_19"/>
          <p:cNvSpPr txBox="1">
            <a:spLocks noGrp="1"/>
          </p:cNvSpPr>
          <p:nvPr>
            <p:ph type="body" idx="1"/>
          </p:nvPr>
        </p:nvSpPr>
        <p:spPr>
          <a:xfrm>
            <a:off x="495300" y="2265076"/>
            <a:ext cx="1960500" cy="23325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600"/>
              </a:spcBef>
              <a:spcAft>
                <a:spcPts val="0"/>
              </a:spcAft>
              <a:buSzPts val="1400"/>
              <a:buNone/>
            </a:pPr>
            <a:endParaRPr/>
          </a:p>
        </p:txBody>
      </p:sp>
      <p:pic>
        <p:nvPicPr>
          <p:cNvPr id="203" name="Google Shape;203;g2b9e99e6646_3_19"/>
          <p:cNvPicPr preferRelativeResize="0"/>
          <p:nvPr/>
        </p:nvPicPr>
        <p:blipFill rotWithShape="1">
          <a:blip r:embed="rId3">
            <a:alphaModFix/>
          </a:blip>
          <a:srcRect/>
          <a:stretch/>
        </p:blipFill>
        <p:spPr>
          <a:xfrm>
            <a:off x="141375" y="846600"/>
            <a:ext cx="3541658" cy="4296899"/>
          </a:xfrm>
          <a:prstGeom prst="rect">
            <a:avLst/>
          </a:prstGeom>
          <a:noFill/>
          <a:ln>
            <a:noFill/>
          </a:ln>
        </p:spPr>
      </p:pic>
      <p:pic>
        <p:nvPicPr>
          <p:cNvPr id="204" name="Google Shape;204;g2b9e99e6646_3_19"/>
          <p:cNvPicPr preferRelativeResize="0"/>
          <p:nvPr/>
        </p:nvPicPr>
        <p:blipFill rotWithShape="1">
          <a:blip r:embed="rId4">
            <a:alphaModFix/>
          </a:blip>
          <a:srcRect/>
          <a:stretch/>
        </p:blipFill>
        <p:spPr>
          <a:xfrm>
            <a:off x="4144758" y="846600"/>
            <a:ext cx="3551441" cy="4296899"/>
          </a:xfrm>
          <a:prstGeom prst="rect">
            <a:avLst/>
          </a:prstGeom>
          <a:noFill/>
          <a:ln>
            <a:noFill/>
          </a:ln>
        </p:spPr>
      </p:pic>
      <p:sp>
        <p:nvSpPr>
          <p:cNvPr id="205" name="Google Shape;205;g2b9e99e6646_3_19"/>
          <p:cNvSpPr txBox="1"/>
          <p:nvPr/>
        </p:nvSpPr>
        <p:spPr>
          <a:xfrm>
            <a:off x="0" y="0"/>
            <a:ext cx="91440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2</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Argo Float Near-Surface </a:t>
            </a:r>
            <a:r>
              <a:rPr lang="en" sz="1800" b="0" i="0" u="sng" strike="noStrike" cap="none">
                <a:solidFill>
                  <a:schemeClr val="dk1"/>
                </a:solidFill>
                <a:latin typeface="Arial"/>
                <a:ea typeface="Arial"/>
                <a:cs typeface="Arial"/>
                <a:sym typeface="Arial"/>
              </a:rPr>
              <a:t>Salinity</a:t>
            </a:r>
            <a:r>
              <a:rPr lang="en" sz="1800" b="0" i="0" u="none" strike="noStrike" cap="none">
                <a:solidFill>
                  <a:schemeClr val="dk1"/>
                </a:solidFill>
                <a:latin typeface="Arial"/>
                <a:ea typeface="Arial"/>
                <a:cs typeface="Arial"/>
                <a:sym typeface="Arial"/>
              </a:rPr>
              <a:t> - In (bottom left) &amp; Out (bottom right) Loop Current</a:t>
            </a:r>
            <a:endParaRPr sz="1800" b="0" i="0" u="none" strike="noStrike" cap="none">
              <a:solidFill>
                <a:schemeClr val="dk1"/>
              </a:solidFill>
              <a:latin typeface="Arial"/>
              <a:ea typeface="Arial"/>
              <a:cs typeface="Arial"/>
              <a:sym typeface="Arial"/>
            </a:endParaRPr>
          </a:p>
        </p:txBody>
      </p:sp>
      <p:sp>
        <p:nvSpPr>
          <p:cNvPr id="206" name="Google Shape;206;g2b9e99e6646_3_19"/>
          <p:cNvSpPr txBox="1"/>
          <p:nvPr/>
        </p:nvSpPr>
        <p:spPr>
          <a:xfrm>
            <a:off x="7997525" y="971100"/>
            <a:ext cx="10767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Navy Global Ocean Forecast System (GOFS)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Surface Salinity</a:t>
            </a:r>
            <a:endParaRPr sz="1400" b="0" i="0" u="none" strike="noStrike" cap="none">
              <a:solidFill>
                <a:schemeClr val="dk1"/>
              </a:solidFill>
              <a:latin typeface="Arial"/>
              <a:ea typeface="Arial"/>
              <a:cs typeface="Arial"/>
              <a:sym typeface="Arial"/>
            </a:endParaRPr>
          </a:p>
        </p:txBody>
      </p:sp>
      <p:pic>
        <p:nvPicPr>
          <p:cNvPr id="207" name="Google Shape;207;g2b9e99e6646_3_19"/>
          <p:cNvPicPr preferRelativeResize="0"/>
          <p:nvPr/>
        </p:nvPicPr>
        <p:blipFill rotWithShape="1">
          <a:blip r:embed="rId5">
            <a:alphaModFix/>
          </a:blip>
          <a:srcRect/>
          <a:stretch/>
        </p:blipFill>
        <p:spPr>
          <a:xfrm>
            <a:off x="4144750" y="846600"/>
            <a:ext cx="3551450" cy="28686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b9d5e229f8_0_0"/>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11</a:t>
            </a:fld>
            <a:endParaRPr/>
          </a:p>
        </p:txBody>
      </p:sp>
      <p:pic>
        <p:nvPicPr>
          <p:cNvPr id="213" name="Google Shape;213;g2b9d5e229f8_0_0"/>
          <p:cNvPicPr preferRelativeResize="0"/>
          <p:nvPr/>
        </p:nvPicPr>
        <p:blipFill rotWithShape="1">
          <a:blip r:embed="rId3">
            <a:alphaModFix/>
          </a:blip>
          <a:srcRect/>
          <a:stretch/>
        </p:blipFill>
        <p:spPr>
          <a:xfrm>
            <a:off x="0" y="2639311"/>
            <a:ext cx="5310801" cy="2504189"/>
          </a:xfrm>
          <a:prstGeom prst="rect">
            <a:avLst/>
          </a:prstGeom>
          <a:noFill/>
          <a:ln>
            <a:noFill/>
          </a:ln>
        </p:spPr>
      </p:pic>
      <p:pic>
        <p:nvPicPr>
          <p:cNvPr id="214" name="Google Shape;214;g2b9d5e229f8_0_0"/>
          <p:cNvPicPr preferRelativeResize="0"/>
          <p:nvPr/>
        </p:nvPicPr>
        <p:blipFill rotWithShape="1">
          <a:blip r:embed="rId4">
            <a:alphaModFix/>
          </a:blip>
          <a:srcRect/>
          <a:stretch/>
        </p:blipFill>
        <p:spPr>
          <a:xfrm>
            <a:off x="0" y="0"/>
            <a:ext cx="5310801" cy="2504189"/>
          </a:xfrm>
          <a:prstGeom prst="rect">
            <a:avLst/>
          </a:prstGeom>
          <a:noFill/>
          <a:ln>
            <a:noFill/>
          </a:ln>
        </p:spPr>
      </p:pic>
      <p:sp>
        <p:nvSpPr>
          <p:cNvPr id="215" name="Google Shape;215;g2b9d5e229f8_0_0"/>
          <p:cNvSpPr txBox="1"/>
          <p:nvPr/>
        </p:nvSpPr>
        <p:spPr>
          <a:xfrm>
            <a:off x="5310800" y="0"/>
            <a:ext cx="3878700" cy="323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2 - </a:t>
            </a:r>
            <a:r>
              <a:rPr lang="en" sz="2300" b="0" i="0" u="none" strike="noStrike" cap="none">
                <a:solidFill>
                  <a:schemeClr val="dk1"/>
                </a:solidFill>
                <a:latin typeface="Arial"/>
                <a:ea typeface="Arial"/>
                <a:cs typeface="Arial"/>
                <a:sym typeface="Arial"/>
              </a:rPr>
              <a:t>Operational Models / </a:t>
            </a:r>
            <a:endParaRPr sz="2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0" i="0" u="none" strike="noStrike" cap="none">
                <a:solidFill>
                  <a:schemeClr val="dk1"/>
                </a:solidFill>
                <a:latin typeface="Arial"/>
                <a:ea typeface="Arial"/>
                <a:cs typeface="Arial"/>
                <a:sym typeface="Arial"/>
              </a:rPr>
              <a:t>Glider Data comparisons </a:t>
            </a:r>
            <a:r>
              <a:rPr lang="en" sz="2300" b="0" i="0" u="sng" strike="noStrike" cap="none">
                <a:solidFill>
                  <a:schemeClr val="dk1"/>
                </a:solidFill>
                <a:latin typeface="Arial"/>
                <a:ea typeface="Arial"/>
                <a:cs typeface="Arial"/>
                <a:sym typeface="Arial"/>
              </a:rPr>
              <a:t>before</a:t>
            </a:r>
            <a:r>
              <a:rPr lang="en" sz="2300" b="0" i="0" u="none" strike="noStrike" cap="none">
                <a:solidFill>
                  <a:schemeClr val="dk1"/>
                </a:solidFill>
                <a:latin typeface="Arial"/>
                <a:ea typeface="Arial"/>
                <a:cs typeface="Arial"/>
                <a:sym typeface="Arial"/>
              </a:rPr>
              <a:t> Assimilation </a:t>
            </a:r>
            <a:endParaRPr sz="2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a:solidFill>
                <a:schemeClr val="dk1"/>
              </a:solidFill>
            </a:endParaRPr>
          </a:p>
          <a:p>
            <a:pPr marL="457200" marR="0" lvl="0" indent="-374650" algn="l" rtl="0">
              <a:lnSpc>
                <a:spcPct val="100000"/>
              </a:lnSpc>
              <a:spcBef>
                <a:spcPts val="0"/>
              </a:spcBef>
              <a:spcAft>
                <a:spcPts val="0"/>
              </a:spcAft>
              <a:buClr>
                <a:srgbClr val="0000FF"/>
              </a:buClr>
              <a:buSzPts val="2300"/>
              <a:buFont typeface="Arial"/>
              <a:buChar char="●"/>
            </a:pPr>
            <a:r>
              <a:rPr lang="en" sz="2300" b="0" i="0" u="none" strike="noStrike" cap="none">
                <a:solidFill>
                  <a:srgbClr val="0000FF"/>
                </a:solidFill>
                <a:latin typeface="Arial"/>
                <a:ea typeface="Arial"/>
                <a:cs typeface="Arial"/>
                <a:sym typeface="Arial"/>
              </a:rPr>
              <a:t>Hurricane Gliders</a:t>
            </a:r>
            <a:endParaRPr sz="2300" b="0" i="0" u="none" strike="noStrike" cap="none">
              <a:solidFill>
                <a:srgbClr val="0000FF"/>
              </a:solidFill>
              <a:latin typeface="Arial"/>
              <a:ea typeface="Arial"/>
              <a:cs typeface="Arial"/>
              <a:sym typeface="Arial"/>
            </a:endParaRPr>
          </a:p>
          <a:p>
            <a:pPr marL="457200" marR="0" lvl="0" indent="-374650" algn="l" rtl="0">
              <a:lnSpc>
                <a:spcPct val="100000"/>
              </a:lnSpc>
              <a:spcBef>
                <a:spcPts val="0"/>
              </a:spcBef>
              <a:spcAft>
                <a:spcPts val="0"/>
              </a:spcAft>
              <a:buClr>
                <a:srgbClr val="FF0000"/>
              </a:buClr>
              <a:buSzPts val="2300"/>
              <a:buFont typeface="Arial"/>
              <a:buChar char="●"/>
            </a:pPr>
            <a:r>
              <a:rPr lang="en" sz="2300" b="0" i="0" u="none" strike="noStrike" cap="none">
                <a:solidFill>
                  <a:srgbClr val="FF0000"/>
                </a:solidFill>
                <a:latin typeface="Arial"/>
                <a:ea typeface="Arial"/>
                <a:cs typeface="Arial"/>
                <a:sym typeface="Arial"/>
              </a:rPr>
              <a:t>NOAA RTOFS</a:t>
            </a:r>
            <a:endParaRPr sz="2300" b="0" i="0" u="none" strike="noStrike" cap="none">
              <a:solidFill>
                <a:srgbClr val="FF0000"/>
              </a:solidFill>
              <a:latin typeface="Arial"/>
              <a:ea typeface="Arial"/>
              <a:cs typeface="Arial"/>
              <a:sym typeface="Arial"/>
            </a:endParaRPr>
          </a:p>
          <a:p>
            <a:pPr marL="457200" marR="0" lvl="0" indent="-374650" algn="l" rtl="0">
              <a:lnSpc>
                <a:spcPct val="100000"/>
              </a:lnSpc>
              <a:spcBef>
                <a:spcPts val="0"/>
              </a:spcBef>
              <a:spcAft>
                <a:spcPts val="0"/>
              </a:spcAft>
              <a:buClr>
                <a:srgbClr val="6AA84F"/>
              </a:buClr>
              <a:buSzPts val="2300"/>
              <a:buFont typeface="Arial"/>
              <a:buChar char="●"/>
            </a:pPr>
            <a:r>
              <a:rPr lang="en" sz="2300" b="0" i="0" u="none" strike="noStrike" cap="none">
                <a:solidFill>
                  <a:srgbClr val="6AA84F"/>
                </a:solidFill>
                <a:latin typeface="Arial"/>
                <a:ea typeface="Arial"/>
                <a:cs typeface="Arial"/>
                <a:sym typeface="Arial"/>
              </a:rPr>
              <a:t>Navy GOFS</a:t>
            </a:r>
            <a:endParaRPr sz="2300" b="0" i="0" u="none" strike="noStrike" cap="none">
              <a:solidFill>
                <a:srgbClr val="6AA84F"/>
              </a:solidFill>
              <a:latin typeface="Arial"/>
              <a:ea typeface="Arial"/>
              <a:cs typeface="Arial"/>
              <a:sym typeface="Arial"/>
            </a:endParaRPr>
          </a:p>
          <a:p>
            <a:pPr marL="457200" marR="0" lvl="0" indent="-374650" algn="l" rtl="0">
              <a:lnSpc>
                <a:spcPct val="100000"/>
              </a:lnSpc>
              <a:spcBef>
                <a:spcPts val="0"/>
              </a:spcBef>
              <a:spcAft>
                <a:spcPts val="0"/>
              </a:spcAft>
              <a:buClr>
                <a:srgbClr val="FF00FF"/>
              </a:buClr>
              <a:buSzPts val="2300"/>
              <a:buFont typeface="Arial"/>
              <a:buChar char="●"/>
            </a:pPr>
            <a:r>
              <a:rPr lang="en" sz="2300" b="0" i="0" u="none" strike="noStrike" cap="none">
                <a:solidFill>
                  <a:srgbClr val="FF00FF"/>
                </a:solidFill>
                <a:latin typeface="Arial"/>
                <a:ea typeface="Arial"/>
                <a:cs typeface="Arial"/>
                <a:sym typeface="Arial"/>
              </a:rPr>
              <a:t>European CMEMS</a:t>
            </a:r>
            <a:endParaRPr sz="2300" b="0" i="0" u="none" strike="noStrike" cap="none">
              <a:solidFill>
                <a:schemeClr val="dk2"/>
              </a:solidFill>
              <a:latin typeface="Arial"/>
              <a:ea typeface="Arial"/>
              <a:cs typeface="Arial"/>
              <a:sym typeface="Arial"/>
            </a:endParaRPr>
          </a:p>
        </p:txBody>
      </p:sp>
      <p:sp>
        <p:nvSpPr>
          <p:cNvPr id="216" name="Google Shape;216;g2b9d5e229f8_0_0"/>
          <p:cNvSpPr txBox="1"/>
          <p:nvPr/>
        </p:nvSpPr>
        <p:spPr>
          <a:xfrm>
            <a:off x="2468000" y="1066950"/>
            <a:ext cx="1056000" cy="104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Upstream</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Navy</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Glider</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NG601</a:t>
            </a:r>
            <a:endParaRPr sz="1400" b="0" i="0" u="none" strike="noStrike" cap="none">
              <a:solidFill>
                <a:schemeClr val="dk1"/>
              </a:solidFill>
              <a:latin typeface="Arial"/>
              <a:ea typeface="Arial"/>
              <a:cs typeface="Arial"/>
              <a:sym typeface="Arial"/>
            </a:endParaRPr>
          </a:p>
        </p:txBody>
      </p:sp>
      <p:sp>
        <p:nvSpPr>
          <p:cNvPr id="217" name="Google Shape;217;g2b9d5e229f8_0_0"/>
          <p:cNvSpPr txBox="1"/>
          <p:nvPr/>
        </p:nvSpPr>
        <p:spPr>
          <a:xfrm>
            <a:off x="2468000" y="3778800"/>
            <a:ext cx="1201500" cy="104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Downstream</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USF</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Glider</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Jaialai</a:t>
            </a:r>
            <a:endParaRPr sz="1400" b="0" i="0" u="none" strike="noStrike" cap="none">
              <a:solidFill>
                <a:schemeClr val="dk1"/>
              </a:solidFill>
              <a:latin typeface="Arial"/>
              <a:ea typeface="Arial"/>
              <a:cs typeface="Arial"/>
              <a:sym typeface="Arial"/>
            </a:endParaRPr>
          </a:p>
        </p:txBody>
      </p:sp>
      <p:sp>
        <p:nvSpPr>
          <p:cNvPr id="218" name="Google Shape;218;g2b9d5e229f8_0_0"/>
          <p:cNvSpPr txBox="1"/>
          <p:nvPr/>
        </p:nvSpPr>
        <p:spPr>
          <a:xfrm>
            <a:off x="5415325" y="3269650"/>
            <a:ext cx="36276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1" u="none" strike="noStrike" cap="none">
                <a:solidFill>
                  <a:schemeClr val="dk1"/>
                </a:solidFill>
                <a:latin typeface="Arial"/>
                <a:ea typeface="Arial"/>
                <a:cs typeface="Arial"/>
                <a:sym typeface="Arial"/>
              </a:rPr>
              <a:t>Glider profiles are assimilated daily</a:t>
            </a:r>
            <a:endParaRPr sz="16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1" u="none" strike="noStrike" cap="none">
                <a:solidFill>
                  <a:schemeClr val="dk1"/>
                </a:solidFill>
                <a:latin typeface="Arial"/>
                <a:ea typeface="Arial"/>
                <a:cs typeface="Arial"/>
                <a:sym typeface="Arial"/>
              </a:rPr>
              <a:t>Larger corrections made by upstream gliders </a:t>
            </a:r>
            <a:r>
              <a:rPr lang="en" sz="1600" i="1">
                <a:solidFill>
                  <a:schemeClr val="dk1"/>
                </a:solidFill>
              </a:rPr>
              <a:t>are advected </a:t>
            </a:r>
            <a:r>
              <a:rPr lang="en" sz="1600" b="0" i="1" u="none" strike="noStrike" cap="none">
                <a:solidFill>
                  <a:schemeClr val="dk1"/>
                </a:solidFill>
                <a:latin typeface="Arial"/>
                <a:ea typeface="Arial"/>
                <a:cs typeface="Arial"/>
                <a:sym typeface="Arial"/>
              </a:rPr>
              <a:t>towards  downstream gliders that make smaller corrections</a:t>
            </a:r>
            <a:endParaRPr sz="1600" b="0" i="1"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1f0ad0900fa_0_553"/>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12</a:t>
            </a:fld>
            <a:endParaRPr/>
          </a:p>
        </p:txBody>
      </p:sp>
      <p:pic>
        <p:nvPicPr>
          <p:cNvPr id="224" name="Google Shape;224;g1f0ad0900fa_0_553"/>
          <p:cNvPicPr preferRelativeResize="0"/>
          <p:nvPr/>
        </p:nvPicPr>
        <p:blipFill rotWithShape="1">
          <a:blip r:embed="rId3">
            <a:alphaModFix/>
          </a:blip>
          <a:srcRect/>
          <a:stretch/>
        </p:blipFill>
        <p:spPr>
          <a:xfrm>
            <a:off x="152400" y="755925"/>
            <a:ext cx="7129801" cy="4387576"/>
          </a:xfrm>
          <a:prstGeom prst="rect">
            <a:avLst/>
          </a:prstGeom>
          <a:noFill/>
          <a:ln>
            <a:noFill/>
          </a:ln>
        </p:spPr>
      </p:pic>
      <p:sp>
        <p:nvSpPr>
          <p:cNvPr id="225" name="Google Shape;225;g1f0ad0900fa_0_553"/>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3</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9900FF"/>
                </a:solidFill>
                <a:latin typeface="Arial"/>
                <a:ea typeface="Arial"/>
                <a:cs typeface="Arial"/>
                <a:sym typeface="Arial"/>
              </a:rPr>
              <a:t>USF Slocum Glider Gansett</a:t>
            </a:r>
            <a:r>
              <a:rPr lang="en" sz="2000" b="0" i="0" u="none" strike="noStrike" cap="none">
                <a:solidFill>
                  <a:schemeClr val="dk1"/>
                </a:solidFill>
                <a:latin typeface="Arial"/>
                <a:ea typeface="Arial"/>
                <a:cs typeface="Arial"/>
                <a:sym typeface="Arial"/>
              </a:rPr>
              <a:t> on the West Florida Shelf</a:t>
            </a:r>
            <a:endParaRPr sz="2000" b="0" i="0" u="none" strike="noStrike" cap="none">
              <a:solidFill>
                <a:schemeClr val="dk1"/>
              </a:solidFill>
              <a:latin typeface="Arial"/>
              <a:ea typeface="Arial"/>
              <a:cs typeface="Arial"/>
              <a:sym typeface="Arial"/>
            </a:endParaRPr>
          </a:p>
        </p:txBody>
      </p:sp>
      <p:pic>
        <p:nvPicPr>
          <p:cNvPr id="226" name="Google Shape;226;g1f0ad0900fa_0_553"/>
          <p:cNvPicPr preferRelativeResize="0"/>
          <p:nvPr/>
        </p:nvPicPr>
        <p:blipFill rotWithShape="1">
          <a:blip r:embed="rId4">
            <a:alphaModFix/>
          </a:blip>
          <a:srcRect l="35185" t="3657" r="34528" b="52173"/>
          <a:stretch/>
        </p:blipFill>
        <p:spPr>
          <a:xfrm>
            <a:off x="7418163" y="1817700"/>
            <a:ext cx="1687572" cy="2461496"/>
          </a:xfrm>
          <a:prstGeom prst="rect">
            <a:avLst/>
          </a:prstGeom>
          <a:noFill/>
          <a:ln>
            <a:noFill/>
          </a:ln>
        </p:spPr>
      </p:pic>
      <p:sp>
        <p:nvSpPr>
          <p:cNvPr id="227" name="Google Shape;227;g1f0ad0900fa_0_553"/>
          <p:cNvSpPr txBox="1"/>
          <p:nvPr/>
        </p:nvSpPr>
        <p:spPr>
          <a:xfrm>
            <a:off x="495300" y="1792225"/>
            <a:ext cx="1442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Temperature</a:t>
            </a:r>
            <a:endParaRPr sz="1400" b="0" i="0" u="none" strike="noStrike" cap="none">
              <a:solidFill>
                <a:schemeClr val="dk1"/>
              </a:solidFill>
              <a:latin typeface="Arial"/>
              <a:ea typeface="Arial"/>
              <a:cs typeface="Arial"/>
              <a:sym typeface="Arial"/>
            </a:endParaRPr>
          </a:p>
        </p:txBody>
      </p:sp>
      <p:sp>
        <p:nvSpPr>
          <p:cNvPr id="228" name="Google Shape;228;g1f0ad0900fa_0_553"/>
          <p:cNvSpPr txBox="1"/>
          <p:nvPr/>
        </p:nvSpPr>
        <p:spPr>
          <a:xfrm>
            <a:off x="495300" y="2916875"/>
            <a:ext cx="1442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Salinity</a:t>
            </a:r>
            <a:endParaRPr sz="1400" b="0" i="0" u="none" strike="noStrike" cap="none">
              <a:solidFill>
                <a:schemeClr val="dk1"/>
              </a:solidFill>
              <a:latin typeface="Arial"/>
              <a:ea typeface="Arial"/>
              <a:cs typeface="Arial"/>
              <a:sym typeface="Arial"/>
            </a:endParaRPr>
          </a:p>
        </p:txBody>
      </p:sp>
      <p:sp>
        <p:nvSpPr>
          <p:cNvPr id="229" name="Google Shape;229;g1f0ad0900fa_0_553"/>
          <p:cNvSpPr txBox="1"/>
          <p:nvPr/>
        </p:nvSpPr>
        <p:spPr>
          <a:xfrm>
            <a:off x="495300" y="3965325"/>
            <a:ext cx="1442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Density</a:t>
            </a:r>
            <a:endParaRPr sz="1400" b="0" i="0" u="none" strike="noStrike" cap="none">
              <a:solidFill>
                <a:schemeClr val="lt1"/>
              </a:solidFill>
              <a:latin typeface="Arial"/>
              <a:ea typeface="Arial"/>
              <a:cs typeface="Arial"/>
              <a:sym typeface="Arial"/>
            </a:endParaRPr>
          </a:p>
        </p:txBody>
      </p:sp>
      <p:sp>
        <p:nvSpPr>
          <p:cNvPr id="230" name="Google Shape;230;g1f0ad0900fa_0_553"/>
          <p:cNvSpPr/>
          <p:nvPr/>
        </p:nvSpPr>
        <p:spPr>
          <a:xfrm>
            <a:off x="250900" y="4552425"/>
            <a:ext cx="1390500" cy="400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1f0ad0900fa_0_553"/>
          <p:cNvSpPr txBox="1"/>
          <p:nvPr/>
        </p:nvSpPr>
        <p:spPr>
          <a:xfrm>
            <a:off x="7418200" y="720425"/>
            <a:ext cx="1687500" cy="1108200"/>
          </a:xfrm>
          <a:prstGeom prst="rect">
            <a:avLst/>
          </a:prstGeom>
          <a:solidFill>
            <a:srgbClr val="A4C2F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9900FF"/>
                </a:solidFill>
                <a:latin typeface="Arial"/>
                <a:ea typeface="Arial"/>
                <a:cs typeface="Arial"/>
                <a:sym typeface="Arial"/>
              </a:rPr>
              <a:t>USF Glider</a:t>
            </a:r>
            <a:endParaRPr sz="2000" b="1" i="0" u="none" strike="noStrike" cap="none">
              <a:solidFill>
                <a:srgbClr val="99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FFFF"/>
                </a:solidFill>
                <a:latin typeface="Arial"/>
                <a:ea typeface="Arial"/>
                <a:cs typeface="Arial"/>
                <a:sym typeface="Arial"/>
              </a:rPr>
              <a:t>Navy Glider</a:t>
            </a:r>
            <a:endParaRPr sz="2000" b="1" i="0" u="none" strike="noStrike" cap="none">
              <a:solidFill>
                <a:srgbClr val="00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6AA84F"/>
                </a:solidFill>
                <a:latin typeface="Arial"/>
                <a:ea typeface="Arial"/>
                <a:cs typeface="Arial"/>
                <a:sym typeface="Arial"/>
              </a:rPr>
              <a:t>HAFS Model</a:t>
            </a:r>
            <a:endParaRPr sz="2000" b="1" i="0" u="none" strike="noStrike" cap="none">
              <a:solidFill>
                <a:srgbClr val="6AA84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f1d3c85dc4_0_1"/>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13</a:t>
            </a:fld>
            <a:endParaRPr/>
          </a:p>
        </p:txBody>
      </p:sp>
      <p:pic>
        <p:nvPicPr>
          <p:cNvPr id="237" name="Google Shape;237;g1f1d3c85dc4_0_1"/>
          <p:cNvPicPr preferRelativeResize="0"/>
          <p:nvPr/>
        </p:nvPicPr>
        <p:blipFill rotWithShape="1">
          <a:blip r:embed="rId3">
            <a:alphaModFix/>
          </a:blip>
          <a:srcRect/>
          <a:stretch/>
        </p:blipFill>
        <p:spPr>
          <a:xfrm>
            <a:off x="152400" y="152400"/>
            <a:ext cx="7007154" cy="4838700"/>
          </a:xfrm>
          <a:prstGeom prst="rect">
            <a:avLst/>
          </a:prstGeom>
          <a:noFill/>
          <a:ln>
            <a:noFill/>
          </a:ln>
        </p:spPr>
      </p:pic>
      <p:sp>
        <p:nvSpPr>
          <p:cNvPr id="238" name="Google Shape;238;g1f1d3c85dc4_0_1"/>
          <p:cNvSpPr txBox="1"/>
          <p:nvPr/>
        </p:nvSpPr>
        <p:spPr>
          <a:xfrm>
            <a:off x="7159550" y="0"/>
            <a:ext cx="1984500" cy="446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Stage 3</a:t>
            </a:r>
            <a:endParaRPr sz="2300" b="1">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Initial Conditions</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Operational</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Hurricane Analysis &amp; Forecast System (HAFS)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T&amp;S</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f1d3c85dc4_0_6"/>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14</a:t>
            </a:fld>
            <a:endParaRPr/>
          </a:p>
        </p:txBody>
      </p:sp>
      <p:pic>
        <p:nvPicPr>
          <p:cNvPr id="244" name="Google Shape;244;g1f1d3c85dc4_0_6"/>
          <p:cNvPicPr preferRelativeResize="0"/>
          <p:nvPr/>
        </p:nvPicPr>
        <p:blipFill rotWithShape="1">
          <a:blip r:embed="rId3">
            <a:alphaModFix/>
          </a:blip>
          <a:srcRect/>
          <a:stretch/>
        </p:blipFill>
        <p:spPr>
          <a:xfrm>
            <a:off x="152400" y="152400"/>
            <a:ext cx="6998193" cy="4838700"/>
          </a:xfrm>
          <a:prstGeom prst="rect">
            <a:avLst/>
          </a:prstGeom>
          <a:noFill/>
          <a:ln>
            <a:noFill/>
          </a:ln>
        </p:spPr>
      </p:pic>
      <p:sp>
        <p:nvSpPr>
          <p:cNvPr id="245" name="Google Shape;245;g1f1d3c85dc4_0_6"/>
          <p:cNvSpPr txBox="1"/>
          <p:nvPr/>
        </p:nvSpPr>
        <p:spPr>
          <a:xfrm>
            <a:off x="7159550" y="0"/>
            <a:ext cx="1984500" cy="4771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Stage 3</a:t>
            </a:r>
            <a:endParaRPr sz="2300" b="1">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Initial Conditions</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Operational</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Hurricane Analysis &amp; Forecast System (HAFS)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U (+ to East) &amp; V (+ to North) </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f1d3c85dc4_0_11"/>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SzPts val="900"/>
              <a:buNone/>
            </a:pPr>
            <a:fld id="{00000000-1234-1234-1234-123412341234}" type="slidenum">
              <a:rPr lang="en"/>
              <a:t>15</a:t>
            </a:fld>
            <a:endParaRPr/>
          </a:p>
        </p:txBody>
      </p:sp>
      <p:pic>
        <p:nvPicPr>
          <p:cNvPr id="251" name="Google Shape;251;g1f1d3c85dc4_0_11"/>
          <p:cNvPicPr preferRelativeResize="0"/>
          <p:nvPr/>
        </p:nvPicPr>
        <p:blipFill rotWithShape="1">
          <a:blip r:embed="rId3">
            <a:alphaModFix/>
          </a:blip>
          <a:srcRect/>
          <a:stretch/>
        </p:blipFill>
        <p:spPr>
          <a:xfrm>
            <a:off x="152400" y="152400"/>
            <a:ext cx="6998193" cy="4838700"/>
          </a:xfrm>
          <a:prstGeom prst="rect">
            <a:avLst/>
          </a:prstGeom>
          <a:noFill/>
          <a:ln>
            <a:noFill/>
          </a:ln>
        </p:spPr>
      </p:pic>
      <p:sp>
        <p:nvSpPr>
          <p:cNvPr id="252" name="Google Shape;252;g1f1d3c85dc4_0_11"/>
          <p:cNvSpPr txBox="1"/>
          <p:nvPr/>
        </p:nvSpPr>
        <p:spPr>
          <a:xfrm>
            <a:off x="7159550" y="0"/>
            <a:ext cx="1984500" cy="4771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Stage 3 Downwelling Response</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Operational</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Hurricane Analysis &amp; Forecast System (HAFS)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U (+ to East) &amp; V (+ to North)  </a:t>
            </a:r>
            <a:endParaRPr sz="2000" b="0" i="0" u="none" strike="noStrike" cap="none">
              <a:solidFill>
                <a:schemeClr val="dk1"/>
              </a:solidFill>
              <a:latin typeface="Arial"/>
              <a:ea typeface="Arial"/>
              <a:cs typeface="Arial"/>
              <a:sym typeface="Arial"/>
            </a:endParaRPr>
          </a:p>
        </p:txBody>
      </p:sp>
      <p:sp>
        <p:nvSpPr>
          <p:cNvPr id="253" name="Google Shape;253;g1f1d3c85dc4_0_11"/>
          <p:cNvSpPr/>
          <p:nvPr/>
        </p:nvSpPr>
        <p:spPr>
          <a:xfrm>
            <a:off x="3940525" y="2924325"/>
            <a:ext cx="300900" cy="266100"/>
          </a:xfrm>
          <a:prstGeom prst="flowChartSummingJunction">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54" name="Google Shape;254;g1f1d3c85dc4_0_11"/>
          <p:cNvCxnSpPr/>
          <p:nvPr/>
        </p:nvCxnSpPr>
        <p:spPr>
          <a:xfrm flipH="1">
            <a:off x="3481225" y="1123425"/>
            <a:ext cx="1244100" cy="575100"/>
          </a:xfrm>
          <a:prstGeom prst="straightConnector1">
            <a:avLst/>
          </a:prstGeom>
          <a:noFill/>
          <a:ln w="38100" cap="flat" cmpd="sng">
            <a:solidFill>
              <a:srgbClr val="FFFF00"/>
            </a:solidFill>
            <a:prstDash val="solid"/>
            <a:round/>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ba27cc7b33_0_1"/>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SzPts val="900"/>
              <a:buNone/>
            </a:pPr>
            <a:fld id="{00000000-1234-1234-1234-123412341234}" type="slidenum">
              <a:rPr lang="en"/>
              <a:t>16</a:t>
            </a:fld>
            <a:endParaRPr/>
          </a:p>
        </p:txBody>
      </p:sp>
      <p:pic>
        <p:nvPicPr>
          <p:cNvPr id="260" name="Google Shape;260;g2ba27cc7b33_0_1"/>
          <p:cNvPicPr preferRelativeResize="0"/>
          <p:nvPr/>
        </p:nvPicPr>
        <p:blipFill rotWithShape="1">
          <a:blip r:embed="rId3">
            <a:alphaModFix/>
          </a:blip>
          <a:srcRect/>
          <a:stretch/>
        </p:blipFill>
        <p:spPr>
          <a:xfrm>
            <a:off x="152400" y="152400"/>
            <a:ext cx="6998193" cy="4838700"/>
          </a:xfrm>
          <a:prstGeom prst="rect">
            <a:avLst/>
          </a:prstGeom>
          <a:noFill/>
          <a:ln>
            <a:noFill/>
          </a:ln>
        </p:spPr>
      </p:pic>
      <p:sp>
        <p:nvSpPr>
          <p:cNvPr id="261" name="Google Shape;261;g2ba27cc7b33_0_1"/>
          <p:cNvSpPr txBox="1"/>
          <p:nvPr/>
        </p:nvSpPr>
        <p:spPr>
          <a:xfrm>
            <a:off x="7159550" y="0"/>
            <a:ext cx="1984500" cy="4771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Stage 3 Downwelling Response</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Operational</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Hurricane Analysis &amp; Forecast System (HAFS)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U (+ to East) &amp; V (+ to North)  </a:t>
            </a:r>
            <a:endParaRPr sz="2000" b="0" i="0" u="none" strike="noStrike" cap="none">
              <a:solidFill>
                <a:schemeClr val="dk1"/>
              </a:solidFill>
              <a:latin typeface="Arial"/>
              <a:ea typeface="Arial"/>
              <a:cs typeface="Arial"/>
              <a:sym typeface="Arial"/>
            </a:endParaRPr>
          </a:p>
        </p:txBody>
      </p:sp>
      <p:sp>
        <p:nvSpPr>
          <p:cNvPr id="262" name="Google Shape;262;g2ba27cc7b33_0_1"/>
          <p:cNvSpPr/>
          <p:nvPr/>
        </p:nvSpPr>
        <p:spPr>
          <a:xfrm>
            <a:off x="3940525" y="2924325"/>
            <a:ext cx="300900" cy="266100"/>
          </a:xfrm>
          <a:prstGeom prst="flowChartSummingJunction">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63" name="Google Shape;263;g2ba27cc7b33_0_1"/>
          <p:cNvCxnSpPr/>
          <p:nvPr/>
        </p:nvCxnSpPr>
        <p:spPr>
          <a:xfrm flipH="1">
            <a:off x="3481225" y="1123425"/>
            <a:ext cx="1244100" cy="575100"/>
          </a:xfrm>
          <a:prstGeom prst="straightConnector1">
            <a:avLst/>
          </a:prstGeom>
          <a:noFill/>
          <a:ln w="38100" cap="flat" cmpd="sng">
            <a:solidFill>
              <a:srgbClr val="FFFF00"/>
            </a:solidFill>
            <a:prstDash val="solid"/>
            <a:round/>
            <a:headEnd type="none" w="sm" len="sm"/>
            <a:tailEnd type="triangle" w="med" len="med"/>
          </a:ln>
        </p:spPr>
      </p:cxnSp>
      <p:pic>
        <p:nvPicPr>
          <p:cNvPr id="264" name="Google Shape;264;g2ba27cc7b33_0_1"/>
          <p:cNvPicPr preferRelativeResize="0"/>
          <p:nvPr/>
        </p:nvPicPr>
        <p:blipFill rotWithShape="1">
          <a:blip r:embed="rId4">
            <a:alphaModFix/>
          </a:blip>
          <a:srcRect/>
          <a:stretch/>
        </p:blipFill>
        <p:spPr>
          <a:xfrm>
            <a:off x="5516375" y="1928425"/>
            <a:ext cx="3627674" cy="2686450"/>
          </a:xfrm>
          <a:prstGeom prst="rect">
            <a:avLst/>
          </a:prstGeom>
          <a:noFill/>
          <a:ln>
            <a:noFill/>
          </a:ln>
        </p:spPr>
      </p:pic>
      <p:pic>
        <p:nvPicPr>
          <p:cNvPr id="265" name="Google Shape;265;g2ba27cc7b33_0_1"/>
          <p:cNvPicPr preferRelativeResize="0"/>
          <p:nvPr/>
        </p:nvPicPr>
        <p:blipFill rotWithShape="1">
          <a:blip r:embed="rId5">
            <a:alphaModFix/>
          </a:blip>
          <a:srcRect/>
          <a:stretch/>
        </p:blipFill>
        <p:spPr>
          <a:xfrm>
            <a:off x="8235500" y="2688912"/>
            <a:ext cx="845775" cy="736925"/>
          </a:xfrm>
          <a:prstGeom prst="rect">
            <a:avLst/>
          </a:prstGeom>
          <a:noFill/>
          <a:ln>
            <a:noFill/>
          </a:ln>
        </p:spPr>
      </p:pic>
      <p:sp>
        <p:nvSpPr>
          <p:cNvPr id="266" name="Google Shape;266;g2ba27cc7b33_0_1"/>
          <p:cNvSpPr/>
          <p:nvPr/>
        </p:nvSpPr>
        <p:spPr>
          <a:xfrm>
            <a:off x="5558675" y="2106125"/>
            <a:ext cx="1204800" cy="1986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 name="Google Shape;267;g2ba27cc7b33_0_1"/>
          <p:cNvPicPr preferRelativeResize="0"/>
          <p:nvPr/>
        </p:nvPicPr>
        <p:blipFill rotWithShape="1">
          <a:blip r:embed="rId6">
            <a:alphaModFix/>
          </a:blip>
          <a:srcRect/>
          <a:stretch/>
        </p:blipFill>
        <p:spPr>
          <a:xfrm>
            <a:off x="5516375" y="4452600"/>
            <a:ext cx="845775" cy="162270"/>
          </a:xfrm>
          <a:prstGeom prst="rect">
            <a:avLst/>
          </a:prstGeom>
          <a:noFill/>
          <a:ln>
            <a:noFill/>
          </a:ln>
        </p:spPr>
      </p:pic>
      <p:sp>
        <p:nvSpPr>
          <p:cNvPr id="268" name="Google Shape;268;g2ba27cc7b33_0_1"/>
          <p:cNvSpPr txBox="1"/>
          <p:nvPr/>
        </p:nvSpPr>
        <p:spPr>
          <a:xfrm>
            <a:off x="5707475" y="4052400"/>
            <a:ext cx="105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&gt;160 cm/s</a:t>
            </a:r>
            <a:endParaRPr sz="1400" b="1" i="0" u="none" strike="noStrike" cap="none">
              <a:solidFill>
                <a:srgbClr val="FF0000"/>
              </a:solidFill>
              <a:latin typeface="Arial"/>
              <a:ea typeface="Arial"/>
              <a:cs typeface="Arial"/>
              <a:sym typeface="Arial"/>
            </a:endParaRPr>
          </a:p>
        </p:txBody>
      </p:sp>
      <p:cxnSp>
        <p:nvCxnSpPr>
          <p:cNvPr id="5" name="Straight Arrow Connector 4">
            <a:extLst>
              <a:ext uri="{FF2B5EF4-FFF2-40B4-BE49-F238E27FC236}">
                <a16:creationId xmlns:a16="http://schemas.microsoft.com/office/drawing/2014/main" id="{D2F762C7-B581-C67F-9954-7680500F44A3}"/>
              </a:ext>
            </a:extLst>
          </p:cNvPr>
          <p:cNvCxnSpPr>
            <a:cxnSpLocks/>
          </p:cNvCxnSpPr>
          <p:nvPr/>
        </p:nvCxnSpPr>
        <p:spPr>
          <a:xfrm flipV="1">
            <a:off x="6150635" y="2855343"/>
            <a:ext cx="0" cy="4040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f1d3c85dc4_0_16"/>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17</a:t>
            </a:fld>
            <a:endParaRPr/>
          </a:p>
        </p:txBody>
      </p:sp>
      <p:pic>
        <p:nvPicPr>
          <p:cNvPr id="274" name="Google Shape;274;g1f1d3c85dc4_0_16"/>
          <p:cNvPicPr preferRelativeResize="0"/>
          <p:nvPr/>
        </p:nvPicPr>
        <p:blipFill rotWithShape="1">
          <a:blip r:embed="rId3">
            <a:alphaModFix/>
          </a:blip>
          <a:srcRect/>
          <a:stretch/>
        </p:blipFill>
        <p:spPr>
          <a:xfrm>
            <a:off x="152400" y="152400"/>
            <a:ext cx="7007154" cy="4838700"/>
          </a:xfrm>
          <a:prstGeom prst="rect">
            <a:avLst/>
          </a:prstGeom>
          <a:noFill/>
          <a:ln>
            <a:noFill/>
          </a:ln>
        </p:spPr>
      </p:pic>
      <p:cxnSp>
        <p:nvCxnSpPr>
          <p:cNvPr id="275" name="Google Shape;275;g1f1d3c85dc4_0_16"/>
          <p:cNvCxnSpPr/>
          <p:nvPr/>
        </p:nvCxnSpPr>
        <p:spPr>
          <a:xfrm flipH="1">
            <a:off x="3481225" y="1123425"/>
            <a:ext cx="1244100" cy="575100"/>
          </a:xfrm>
          <a:prstGeom prst="straightConnector1">
            <a:avLst/>
          </a:prstGeom>
          <a:noFill/>
          <a:ln w="38100" cap="flat" cmpd="sng">
            <a:solidFill>
              <a:srgbClr val="FFFF00"/>
            </a:solidFill>
            <a:prstDash val="solid"/>
            <a:round/>
            <a:headEnd type="none" w="sm" len="sm"/>
            <a:tailEnd type="triangle" w="med" len="med"/>
          </a:ln>
        </p:spPr>
      </p:cxnSp>
      <p:cxnSp>
        <p:nvCxnSpPr>
          <p:cNvPr id="276" name="Google Shape;276;g1f1d3c85dc4_0_16"/>
          <p:cNvCxnSpPr/>
          <p:nvPr/>
        </p:nvCxnSpPr>
        <p:spPr>
          <a:xfrm flipH="1">
            <a:off x="3557425" y="3257025"/>
            <a:ext cx="1244100" cy="575100"/>
          </a:xfrm>
          <a:prstGeom prst="straightConnector1">
            <a:avLst/>
          </a:prstGeom>
          <a:noFill/>
          <a:ln w="38100" cap="flat" cmpd="sng">
            <a:solidFill>
              <a:srgbClr val="FFFF00"/>
            </a:solidFill>
            <a:prstDash val="solid"/>
            <a:round/>
            <a:headEnd type="none" w="sm" len="sm"/>
            <a:tailEnd type="triangle" w="med" len="med"/>
          </a:ln>
        </p:spPr>
      </p:cxnSp>
      <p:sp>
        <p:nvSpPr>
          <p:cNvPr id="277" name="Google Shape;277;g1f1d3c85dc4_0_16"/>
          <p:cNvSpPr txBox="1"/>
          <p:nvPr/>
        </p:nvSpPr>
        <p:spPr>
          <a:xfrm>
            <a:off x="7159550" y="0"/>
            <a:ext cx="1984500" cy="446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Stage 3</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Downwelling Response</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Operational</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Hurricane Analysis &amp; Forecast System (HAFS)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T &amp; S </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ba1f60744e_0_12"/>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18</a:t>
            </a:fld>
            <a:endParaRPr/>
          </a:p>
        </p:txBody>
      </p:sp>
      <p:pic>
        <p:nvPicPr>
          <p:cNvPr id="283" name="Google Shape;283;g2ba1f60744e_0_12"/>
          <p:cNvPicPr preferRelativeResize="0"/>
          <p:nvPr/>
        </p:nvPicPr>
        <p:blipFill rotWithShape="1">
          <a:blip r:embed="rId3">
            <a:alphaModFix/>
          </a:blip>
          <a:srcRect/>
          <a:stretch/>
        </p:blipFill>
        <p:spPr>
          <a:xfrm>
            <a:off x="152400" y="152400"/>
            <a:ext cx="7007154" cy="4838700"/>
          </a:xfrm>
          <a:prstGeom prst="rect">
            <a:avLst/>
          </a:prstGeom>
          <a:noFill/>
          <a:ln>
            <a:noFill/>
          </a:ln>
        </p:spPr>
      </p:pic>
      <p:cxnSp>
        <p:nvCxnSpPr>
          <p:cNvPr id="284" name="Google Shape;284;g2ba1f60744e_0_12"/>
          <p:cNvCxnSpPr/>
          <p:nvPr/>
        </p:nvCxnSpPr>
        <p:spPr>
          <a:xfrm flipH="1">
            <a:off x="3481225" y="1123425"/>
            <a:ext cx="1244100" cy="575100"/>
          </a:xfrm>
          <a:prstGeom prst="straightConnector1">
            <a:avLst/>
          </a:prstGeom>
          <a:noFill/>
          <a:ln w="38100" cap="flat" cmpd="sng">
            <a:solidFill>
              <a:srgbClr val="FFFF00"/>
            </a:solidFill>
            <a:prstDash val="solid"/>
            <a:round/>
            <a:headEnd type="none" w="sm" len="sm"/>
            <a:tailEnd type="triangle" w="med" len="med"/>
          </a:ln>
        </p:spPr>
      </p:cxnSp>
      <p:cxnSp>
        <p:nvCxnSpPr>
          <p:cNvPr id="285" name="Google Shape;285;g2ba1f60744e_0_12"/>
          <p:cNvCxnSpPr/>
          <p:nvPr/>
        </p:nvCxnSpPr>
        <p:spPr>
          <a:xfrm flipH="1">
            <a:off x="3557425" y="3257025"/>
            <a:ext cx="1244100" cy="575100"/>
          </a:xfrm>
          <a:prstGeom prst="straightConnector1">
            <a:avLst/>
          </a:prstGeom>
          <a:noFill/>
          <a:ln w="38100" cap="flat" cmpd="sng">
            <a:solidFill>
              <a:srgbClr val="FFFF00"/>
            </a:solidFill>
            <a:prstDash val="solid"/>
            <a:round/>
            <a:headEnd type="none" w="sm" len="sm"/>
            <a:tailEnd type="triangle" w="med" len="med"/>
          </a:ln>
        </p:spPr>
      </p:cxnSp>
      <p:sp>
        <p:nvSpPr>
          <p:cNvPr id="286" name="Google Shape;286;g2ba1f60744e_0_12"/>
          <p:cNvSpPr txBox="1"/>
          <p:nvPr/>
        </p:nvSpPr>
        <p:spPr>
          <a:xfrm>
            <a:off x="7159550" y="0"/>
            <a:ext cx="1984500" cy="446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Stage 3</a:t>
            </a:r>
            <a:endParaRPr sz="2300" b="1">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Downwelling Response</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Operational</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Hurricane Analysis &amp; Forecast System (HAFS)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T &amp; S </a:t>
            </a:r>
            <a:endParaRPr sz="2000" b="0" i="0" u="none" strike="noStrike" cap="none">
              <a:solidFill>
                <a:schemeClr val="dk1"/>
              </a:solidFill>
              <a:latin typeface="Arial"/>
              <a:ea typeface="Arial"/>
              <a:cs typeface="Arial"/>
              <a:sym typeface="Arial"/>
            </a:endParaRPr>
          </a:p>
        </p:txBody>
      </p:sp>
      <p:pic>
        <p:nvPicPr>
          <p:cNvPr id="287" name="Google Shape;287;g2ba1f60744e_0_12"/>
          <p:cNvPicPr preferRelativeResize="0"/>
          <p:nvPr/>
        </p:nvPicPr>
        <p:blipFill rotWithShape="1">
          <a:blip r:embed="rId4">
            <a:alphaModFix/>
          </a:blip>
          <a:srcRect/>
          <a:stretch/>
        </p:blipFill>
        <p:spPr>
          <a:xfrm>
            <a:off x="5381850" y="1897025"/>
            <a:ext cx="3762151" cy="3245774"/>
          </a:xfrm>
          <a:prstGeom prst="rect">
            <a:avLst/>
          </a:prstGeom>
          <a:noFill/>
          <a:ln>
            <a:noFill/>
          </a:ln>
        </p:spPr>
      </p:pic>
      <p:pic>
        <p:nvPicPr>
          <p:cNvPr id="288" name="Google Shape;288;g2ba1f60744e_0_12"/>
          <p:cNvPicPr preferRelativeResize="0"/>
          <p:nvPr/>
        </p:nvPicPr>
        <p:blipFill rotWithShape="1">
          <a:blip r:embed="rId5">
            <a:alphaModFix/>
          </a:blip>
          <a:srcRect/>
          <a:stretch/>
        </p:blipFill>
        <p:spPr>
          <a:xfrm>
            <a:off x="5658626" y="4540701"/>
            <a:ext cx="306050" cy="288050"/>
          </a:xfrm>
          <a:prstGeom prst="rect">
            <a:avLst/>
          </a:prstGeom>
          <a:noFill/>
          <a:ln>
            <a:noFill/>
          </a:ln>
        </p:spPr>
      </p:pic>
      <p:sp>
        <p:nvSpPr>
          <p:cNvPr id="289" name="Google Shape;289;g2ba1f60744e_0_12"/>
          <p:cNvSpPr/>
          <p:nvPr/>
        </p:nvSpPr>
        <p:spPr>
          <a:xfrm>
            <a:off x="6962575" y="2526775"/>
            <a:ext cx="1327500" cy="1904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2ba1f60744e_0_12"/>
          <p:cNvSpPr txBox="1"/>
          <p:nvPr/>
        </p:nvSpPr>
        <p:spPr>
          <a:xfrm>
            <a:off x="7233825" y="4414775"/>
            <a:ext cx="105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1.0C-1.5C</a:t>
            </a:r>
            <a:endParaRPr sz="1400" b="1" i="0" u="none" strike="noStrike" cap="none">
              <a:solidFill>
                <a:srgbClr val="FF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1f0ad0900fa_0_655"/>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19</a:t>
            </a:fld>
            <a:endParaRPr/>
          </a:p>
        </p:txBody>
      </p:sp>
      <p:pic>
        <p:nvPicPr>
          <p:cNvPr id="296" name="Google Shape;296;g1f0ad0900fa_0_655"/>
          <p:cNvPicPr preferRelativeResize="0"/>
          <p:nvPr/>
        </p:nvPicPr>
        <p:blipFill rotWithShape="1">
          <a:blip r:embed="rId3">
            <a:alphaModFix/>
          </a:blip>
          <a:srcRect/>
          <a:stretch/>
        </p:blipFill>
        <p:spPr>
          <a:xfrm>
            <a:off x="0" y="707900"/>
            <a:ext cx="6970224" cy="4435601"/>
          </a:xfrm>
          <a:prstGeom prst="rect">
            <a:avLst/>
          </a:prstGeom>
          <a:noFill/>
          <a:ln>
            <a:noFill/>
          </a:ln>
        </p:spPr>
      </p:pic>
      <p:sp>
        <p:nvSpPr>
          <p:cNvPr id="297" name="Google Shape;297;g1f0ad0900fa_0_655"/>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Stages 1-3 </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FF"/>
                </a:solidFill>
                <a:latin typeface="Arial"/>
                <a:ea typeface="Arial"/>
                <a:cs typeface="Arial"/>
                <a:sym typeface="Arial"/>
              </a:rPr>
              <a:t>Water </a:t>
            </a:r>
            <a:r>
              <a:rPr lang="en" sz="2000" b="0" i="0" u="none" strike="noStrike" cap="none">
                <a:solidFill>
                  <a:schemeClr val="dk2"/>
                </a:solidFill>
                <a:latin typeface="Arial"/>
                <a:ea typeface="Arial"/>
                <a:cs typeface="Arial"/>
                <a:sym typeface="Arial"/>
              </a:rPr>
              <a:t>&amp; </a:t>
            </a:r>
            <a:r>
              <a:rPr lang="en" sz="2000" b="1" i="0" u="none" strike="noStrike" cap="none">
                <a:solidFill>
                  <a:srgbClr val="FF0000"/>
                </a:solidFill>
                <a:latin typeface="Arial"/>
                <a:ea typeface="Arial"/>
                <a:cs typeface="Arial"/>
                <a:sym typeface="Arial"/>
              </a:rPr>
              <a:t>Air </a:t>
            </a:r>
            <a:r>
              <a:rPr lang="en" sz="2000" b="0" i="0" u="none" strike="noStrike" cap="none">
                <a:solidFill>
                  <a:schemeClr val="dk2"/>
                </a:solidFill>
                <a:latin typeface="Arial"/>
                <a:ea typeface="Arial"/>
                <a:cs typeface="Arial"/>
                <a:sym typeface="Arial"/>
              </a:rPr>
              <a:t>Temperatures </a:t>
            </a:r>
            <a:r>
              <a:rPr lang="en" sz="2000" b="0" i="0" u="none" strike="noStrike" cap="none">
                <a:solidFill>
                  <a:schemeClr val="dk1"/>
                </a:solidFill>
                <a:latin typeface="Arial"/>
                <a:ea typeface="Arial"/>
                <a:cs typeface="Arial"/>
                <a:sym typeface="Arial"/>
              </a:rPr>
              <a:t>- NOAA NDBC Buoys</a:t>
            </a:r>
            <a:endParaRPr sz="2000" b="0" i="0" u="none" strike="noStrike" cap="none">
              <a:solidFill>
                <a:schemeClr val="dk1"/>
              </a:solidFill>
              <a:latin typeface="Arial"/>
              <a:ea typeface="Arial"/>
              <a:cs typeface="Arial"/>
              <a:sym typeface="Arial"/>
            </a:endParaRPr>
          </a:p>
        </p:txBody>
      </p:sp>
      <p:cxnSp>
        <p:nvCxnSpPr>
          <p:cNvPr id="298" name="Google Shape;298;g1f0ad0900fa_0_655"/>
          <p:cNvCxnSpPr/>
          <p:nvPr/>
        </p:nvCxnSpPr>
        <p:spPr>
          <a:xfrm flipH="1">
            <a:off x="2111900" y="1604325"/>
            <a:ext cx="1212600" cy="300"/>
          </a:xfrm>
          <a:prstGeom prst="straightConnector1">
            <a:avLst/>
          </a:prstGeom>
          <a:noFill/>
          <a:ln w="38100" cap="flat" cmpd="sng">
            <a:solidFill>
              <a:srgbClr val="FFFF00"/>
            </a:solidFill>
            <a:prstDash val="solid"/>
            <a:round/>
            <a:headEnd type="none" w="sm" len="sm"/>
            <a:tailEnd type="triangle" w="med" len="med"/>
          </a:ln>
        </p:spPr>
      </p:cxnSp>
      <p:cxnSp>
        <p:nvCxnSpPr>
          <p:cNvPr id="299" name="Google Shape;299;g1f0ad0900fa_0_655"/>
          <p:cNvCxnSpPr/>
          <p:nvPr/>
        </p:nvCxnSpPr>
        <p:spPr>
          <a:xfrm rot="10800000">
            <a:off x="2404400" y="2262900"/>
            <a:ext cx="920100" cy="564900"/>
          </a:xfrm>
          <a:prstGeom prst="straightConnector1">
            <a:avLst/>
          </a:prstGeom>
          <a:noFill/>
          <a:ln w="38100" cap="flat" cmpd="sng">
            <a:solidFill>
              <a:srgbClr val="FFFF00"/>
            </a:solidFill>
            <a:prstDash val="solid"/>
            <a:round/>
            <a:headEnd type="none" w="sm" len="sm"/>
            <a:tailEnd type="triangle" w="med" len="med"/>
          </a:ln>
        </p:spPr>
      </p:cxnSp>
      <p:cxnSp>
        <p:nvCxnSpPr>
          <p:cNvPr id="300" name="Google Shape;300;g1f0ad0900fa_0_655"/>
          <p:cNvCxnSpPr/>
          <p:nvPr/>
        </p:nvCxnSpPr>
        <p:spPr>
          <a:xfrm rot="10800000">
            <a:off x="1965500" y="3757825"/>
            <a:ext cx="1359000" cy="564600"/>
          </a:xfrm>
          <a:prstGeom prst="straightConnector1">
            <a:avLst/>
          </a:prstGeom>
          <a:noFill/>
          <a:ln w="38100" cap="flat" cmpd="sng">
            <a:solidFill>
              <a:srgbClr val="FFFF00"/>
            </a:solidFill>
            <a:prstDash val="solid"/>
            <a:round/>
            <a:headEnd type="none" w="sm" len="sm"/>
            <a:tailEnd type="triangle" w="med" len="med"/>
          </a:ln>
        </p:spPr>
      </p:cxnSp>
      <p:sp>
        <p:nvSpPr>
          <p:cNvPr id="301" name="Google Shape;301;g1f0ad0900fa_0_655"/>
          <p:cNvSpPr txBox="1"/>
          <p:nvPr/>
        </p:nvSpPr>
        <p:spPr>
          <a:xfrm>
            <a:off x="7098450" y="707900"/>
            <a:ext cx="1871400" cy="264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FF"/>
                </a:solidFill>
                <a:latin typeface="Arial"/>
                <a:ea typeface="Arial"/>
                <a:cs typeface="Arial"/>
                <a:sym typeface="Arial"/>
              </a:rPr>
              <a:t>Water</a:t>
            </a:r>
            <a:r>
              <a:rPr lang="en" sz="2000" b="0" i="0" u="none" strike="noStrike" cap="none">
                <a:solidFill>
                  <a:schemeClr val="dk1"/>
                </a:solidFill>
                <a:latin typeface="Arial"/>
                <a:ea typeface="Arial"/>
                <a:cs typeface="Arial"/>
                <a:sym typeface="Arial"/>
              </a:rPr>
              <a:t> surface temperatures consistently warmer than the </a:t>
            </a:r>
            <a:r>
              <a:rPr lang="en" sz="2000" b="1" i="0" u="none" strike="noStrike" cap="none">
                <a:solidFill>
                  <a:srgbClr val="FF0000"/>
                </a:solidFill>
                <a:latin typeface="Arial"/>
                <a:ea typeface="Arial"/>
                <a:cs typeface="Arial"/>
                <a:sym typeface="Arial"/>
              </a:rPr>
              <a:t>air</a:t>
            </a:r>
            <a:r>
              <a:rPr lang="en" sz="2000" b="0" i="0" u="none" strike="noStrike" cap="none">
                <a:solidFill>
                  <a:schemeClr val="dk1"/>
                </a:solidFill>
                <a:latin typeface="Arial"/>
                <a:ea typeface="Arial"/>
                <a:cs typeface="Arial"/>
                <a:sym typeface="Arial"/>
              </a:rPr>
              <a:t> temperatures along the entire track</a:t>
            </a:r>
            <a:endParaRPr sz="2000" b="0" i="0" u="none" strike="noStrike" cap="none">
              <a:solidFill>
                <a:schemeClr val="dk1"/>
              </a:solidFill>
              <a:latin typeface="Arial"/>
              <a:ea typeface="Arial"/>
              <a:cs typeface="Arial"/>
              <a:sym typeface="Arial"/>
            </a:endParaRPr>
          </a:p>
        </p:txBody>
      </p:sp>
      <p:sp>
        <p:nvSpPr>
          <p:cNvPr id="302" name="Google Shape;302;g1f0ad0900fa_0_655"/>
          <p:cNvSpPr/>
          <p:nvPr/>
        </p:nvSpPr>
        <p:spPr>
          <a:xfrm>
            <a:off x="3428975" y="3047025"/>
            <a:ext cx="1390500" cy="4002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f1d3c85dc4_0_25"/>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2</a:t>
            </a:fld>
            <a:endParaRPr/>
          </a:p>
        </p:txBody>
      </p:sp>
      <p:pic>
        <p:nvPicPr>
          <p:cNvPr id="131" name="Google Shape;131;g1f1d3c85dc4_0_25"/>
          <p:cNvPicPr preferRelativeResize="0"/>
          <p:nvPr/>
        </p:nvPicPr>
        <p:blipFill rotWithShape="1">
          <a:blip r:embed="rId3">
            <a:alphaModFix/>
          </a:blip>
          <a:srcRect/>
          <a:stretch/>
        </p:blipFill>
        <p:spPr>
          <a:xfrm>
            <a:off x="0" y="571500"/>
            <a:ext cx="4419599" cy="4419599"/>
          </a:xfrm>
          <a:prstGeom prst="rect">
            <a:avLst/>
          </a:prstGeom>
          <a:noFill/>
          <a:ln>
            <a:noFill/>
          </a:ln>
        </p:spPr>
      </p:pic>
      <p:pic>
        <p:nvPicPr>
          <p:cNvPr id="132" name="Google Shape;132;g1f1d3c85dc4_0_25"/>
          <p:cNvPicPr preferRelativeResize="0"/>
          <p:nvPr/>
        </p:nvPicPr>
        <p:blipFill rotWithShape="1">
          <a:blip r:embed="rId4">
            <a:alphaModFix/>
          </a:blip>
          <a:srcRect/>
          <a:stretch/>
        </p:blipFill>
        <p:spPr>
          <a:xfrm>
            <a:off x="4028375" y="571500"/>
            <a:ext cx="2855037" cy="4419599"/>
          </a:xfrm>
          <a:prstGeom prst="rect">
            <a:avLst/>
          </a:prstGeom>
          <a:noFill/>
          <a:ln>
            <a:noFill/>
          </a:ln>
        </p:spPr>
      </p:pic>
      <p:sp>
        <p:nvSpPr>
          <p:cNvPr id="133" name="Google Shape;133;g1f1d3c85dc4_0_25"/>
          <p:cNvSpPr txBox="1"/>
          <p:nvPr/>
        </p:nvSpPr>
        <p:spPr>
          <a:xfrm>
            <a:off x="0" y="0"/>
            <a:ext cx="91440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Cat 1 off Cuba to Cat 3 Landfall in 2 Days</a:t>
            </a:r>
            <a:endParaRPr sz="2300" b="1" i="0" u="none" strike="noStrike" cap="none">
              <a:solidFill>
                <a:schemeClr val="dk1"/>
              </a:solidFill>
              <a:latin typeface="Arial"/>
              <a:ea typeface="Arial"/>
              <a:cs typeface="Arial"/>
              <a:sym typeface="Arial"/>
            </a:endParaRPr>
          </a:p>
        </p:txBody>
      </p:sp>
      <p:sp>
        <p:nvSpPr>
          <p:cNvPr id="134" name="Google Shape;134;g1f1d3c85dc4_0_25"/>
          <p:cNvSpPr txBox="1"/>
          <p:nvPr/>
        </p:nvSpPr>
        <p:spPr>
          <a:xfrm>
            <a:off x="6993900" y="584200"/>
            <a:ext cx="2028000" cy="366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Stage 3:</a:t>
            </a:r>
            <a:r>
              <a:rPr lang="en" sz="1400" b="0" i="0" u="none" strike="noStrike" cap="none">
                <a:solidFill>
                  <a:schemeClr val="dk1"/>
                </a:solidFill>
                <a:latin typeface="Arial"/>
                <a:ea typeface="Arial"/>
                <a:cs typeface="Arial"/>
                <a:sym typeface="Arial"/>
              </a:rPr>
              <a:t> Rapid Intensification to Cat 3 along the West Florida Shelf &amp; the Hurricane Gliders and Saildrone, IOOS HFR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Stage 2:</a:t>
            </a:r>
            <a:r>
              <a:rPr lang="en" sz="1400" b="0" i="0" u="none" strike="noStrike" cap="none">
                <a:solidFill>
                  <a:schemeClr val="dk1"/>
                </a:solidFill>
                <a:latin typeface="Arial"/>
                <a:ea typeface="Arial"/>
                <a:cs typeface="Arial"/>
                <a:sym typeface="Arial"/>
              </a:rPr>
              <a:t> Intensification to Cat 1 Hurricane over the Loop Current &amp; the UGOS Argo floats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Stage 1:</a:t>
            </a:r>
            <a:r>
              <a:rPr lang="en" sz="1400" b="0" i="0" u="none" strike="noStrike" cap="none">
                <a:solidFill>
                  <a:schemeClr val="dk1"/>
                </a:solidFill>
                <a:latin typeface="Arial"/>
                <a:ea typeface="Arial"/>
                <a:cs typeface="Arial"/>
                <a:sym typeface="Arial"/>
              </a:rPr>
              <a:t> Formation over the Yucatan Strait &amp; the Yucatan HFRs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135" name="Google Shape;135;g1f1d3c85dc4_0_25"/>
          <p:cNvCxnSpPr/>
          <p:nvPr/>
        </p:nvCxnSpPr>
        <p:spPr>
          <a:xfrm rot="10800000">
            <a:off x="6933400" y="800175"/>
            <a:ext cx="10500" cy="3376800"/>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b8cd1a3f27_2_20"/>
          <p:cNvSpPr txBox="1">
            <a:spLocks noGrp="1"/>
          </p:cNvSpPr>
          <p:nvPr>
            <p:ph type="body" idx="1"/>
          </p:nvPr>
        </p:nvSpPr>
        <p:spPr>
          <a:xfrm>
            <a:off x="495300" y="2265076"/>
            <a:ext cx="1960500" cy="23325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600"/>
              </a:spcBef>
              <a:spcAft>
                <a:spcPts val="0"/>
              </a:spcAft>
              <a:buSzPts val="1400"/>
              <a:buNone/>
            </a:pPr>
            <a:endParaRPr/>
          </a:p>
        </p:txBody>
      </p:sp>
      <p:pic>
        <p:nvPicPr>
          <p:cNvPr id="308" name="Google Shape;308;g2b8cd1a3f27_2_20"/>
          <p:cNvPicPr preferRelativeResize="0"/>
          <p:nvPr/>
        </p:nvPicPr>
        <p:blipFill rotWithShape="1">
          <a:blip r:embed="rId3">
            <a:alphaModFix/>
          </a:blip>
          <a:srcRect/>
          <a:stretch/>
        </p:blipFill>
        <p:spPr>
          <a:xfrm>
            <a:off x="0" y="704825"/>
            <a:ext cx="6975051" cy="4438676"/>
          </a:xfrm>
          <a:prstGeom prst="rect">
            <a:avLst/>
          </a:prstGeom>
          <a:noFill/>
          <a:ln>
            <a:noFill/>
          </a:ln>
        </p:spPr>
      </p:pic>
      <p:sp>
        <p:nvSpPr>
          <p:cNvPr id="309" name="Google Shape;309;g2b8cd1a3f27_2_20"/>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Stages 1-3 </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FF"/>
                </a:solidFill>
                <a:latin typeface="Arial"/>
                <a:ea typeface="Arial"/>
                <a:cs typeface="Arial"/>
                <a:sym typeface="Arial"/>
              </a:rPr>
              <a:t>Latent</a:t>
            </a:r>
            <a:r>
              <a:rPr lang="en" sz="2000" b="0" i="0" u="none" strike="noStrike" cap="none">
                <a:solidFill>
                  <a:srgbClr val="0000FF"/>
                </a:solidFill>
                <a:latin typeface="Arial"/>
                <a:ea typeface="Arial"/>
                <a:cs typeface="Arial"/>
                <a:sym typeface="Arial"/>
              </a:rPr>
              <a:t> &amp; </a:t>
            </a:r>
            <a:r>
              <a:rPr lang="en" sz="2000" b="1" i="0" u="none" strike="noStrike" cap="none">
                <a:solidFill>
                  <a:srgbClr val="FF0000"/>
                </a:solidFill>
                <a:latin typeface="Arial"/>
                <a:ea typeface="Arial"/>
                <a:cs typeface="Arial"/>
                <a:sym typeface="Arial"/>
              </a:rPr>
              <a:t>Sensible </a:t>
            </a:r>
            <a:r>
              <a:rPr lang="en" sz="2000" b="0" i="0" u="none" strike="noStrike" cap="none">
                <a:solidFill>
                  <a:schemeClr val="dk2"/>
                </a:solidFill>
                <a:latin typeface="Arial"/>
                <a:ea typeface="Arial"/>
                <a:cs typeface="Arial"/>
                <a:sym typeface="Arial"/>
              </a:rPr>
              <a:t>Heat Fluxes </a:t>
            </a:r>
            <a:r>
              <a:rPr lang="en" sz="2000" b="0" i="0" u="none" strike="noStrike" cap="none">
                <a:solidFill>
                  <a:schemeClr val="dk1"/>
                </a:solidFill>
                <a:latin typeface="Arial"/>
                <a:ea typeface="Arial"/>
                <a:cs typeface="Arial"/>
                <a:sym typeface="Arial"/>
              </a:rPr>
              <a:t>- NOAA NDBC Buoys</a:t>
            </a:r>
            <a:endParaRPr sz="2000" b="0" i="0" u="none" strike="noStrike" cap="none">
              <a:solidFill>
                <a:schemeClr val="dk1"/>
              </a:solidFill>
              <a:latin typeface="Arial"/>
              <a:ea typeface="Arial"/>
              <a:cs typeface="Arial"/>
              <a:sym typeface="Arial"/>
            </a:endParaRPr>
          </a:p>
        </p:txBody>
      </p:sp>
      <p:cxnSp>
        <p:nvCxnSpPr>
          <p:cNvPr id="310" name="Google Shape;310;g2b8cd1a3f27_2_20"/>
          <p:cNvCxnSpPr/>
          <p:nvPr/>
        </p:nvCxnSpPr>
        <p:spPr>
          <a:xfrm flipH="1">
            <a:off x="2111900" y="1604325"/>
            <a:ext cx="1212600" cy="300"/>
          </a:xfrm>
          <a:prstGeom prst="straightConnector1">
            <a:avLst/>
          </a:prstGeom>
          <a:noFill/>
          <a:ln w="38100" cap="flat" cmpd="sng">
            <a:solidFill>
              <a:srgbClr val="FFFF00"/>
            </a:solidFill>
            <a:prstDash val="solid"/>
            <a:round/>
            <a:headEnd type="none" w="sm" len="sm"/>
            <a:tailEnd type="triangle" w="med" len="med"/>
          </a:ln>
        </p:spPr>
      </p:cxnSp>
      <p:cxnSp>
        <p:nvCxnSpPr>
          <p:cNvPr id="311" name="Google Shape;311;g2b8cd1a3f27_2_20"/>
          <p:cNvCxnSpPr/>
          <p:nvPr/>
        </p:nvCxnSpPr>
        <p:spPr>
          <a:xfrm rot="10800000">
            <a:off x="2404400" y="2262900"/>
            <a:ext cx="920100" cy="564900"/>
          </a:xfrm>
          <a:prstGeom prst="straightConnector1">
            <a:avLst/>
          </a:prstGeom>
          <a:noFill/>
          <a:ln w="38100" cap="flat" cmpd="sng">
            <a:solidFill>
              <a:srgbClr val="FFFF00"/>
            </a:solidFill>
            <a:prstDash val="solid"/>
            <a:round/>
            <a:headEnd type="none" w="sm" len="sm"/>
            <a:tailEnd type="triangle" w="med" len="med"/>
          </a:ln>
        </p:spPr>
      </p:cxnSp>
      <p:cxnSp>
        <p:nvCxnSpPr>
          <p:cNvPr id="312" name="Google Shape;312;g2b8cd1a3f27_2_20"/>
          <p:cNvCxnSpPr/>
          <p:nvPr/>
        </p:nvCxnSpPr>
        <p:spPr>
          <a:xfrm rot="10800000">
            <a:off x="1965500" y="3757825"/>
            <a:ext cx="1359000" cy="564600"/>
          </a:xfrm>
          <a:prstGeom prst="straightConnector1">
            <a:avLst/>
          </a:prstGeom>
          <a:noFill/>
          <a:ln w="38100" cap="flat" cmpd="sng">
            <a:solidFill>
              <a:srgbClr val="FFFF00"/>
            </a:solidFill>
            <a:prstDash val="solid"/>
            <a:round/>
            <a:headEnd type="none" w="sm" len="sm"/>
            <a:tailEnd type="triangle" w="med" len="med"/>
          </a:ln>
        </p:spPr>
      </p:cxnSp>
      <p:sp>
        <p:nvSpPr>
          <p:cNvPr id="313" name="Google Shape;313;g2b8cd1a3f27_2_20"/>
          <p:cNvSpPr txBox="1"/>
          <p:nvPr/>
        </p:nvSpPr>
        <p:spPr>
          <a:xfrm>
            <a:off x="7098450" y="707900"/>
            <a:ext cx="1871400" cy="264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FF"/>
                </a:solidFill>
                <a:latin typeface="Arial"/>
                <a:ea typeface="Arial"/>
                <a:cs typeface="Arial"/>
                <a:sym typeface="Arial"/>
              </a:rPr>
              <a:t>Latent </a:t>
            </a:r>
            <a:r>
              <a:rPr lang="en" sz="2000" b="0" i="0" u="none" strike="noStrike" cap="none">
                <a:solidFill>
                  <a:schemeClr val="dk2"/>
                </a:solidFill>
                <a:latin typeface="Arial"/>
                <a:ea typeface="Arial"/>
                <a:cs typeface="Arial"/>
                <a:sym typeface="Arial"/>
              </a:rPr>
              <a:t>&amp; </a:t>
            </a:r>
            <a:r>
              <a:rPr lang="en" sz="2000" b="1" i="0" u="none" strike="noStrike" cap="none">
                <a:solidFill>
                  <a:srgbClr val="FF0000"/>
                </a:solidFill>
                <a:latin typeface="Arial"/>
                <a:ea typeface="Arial"/>
                <a:cs typeface="Arial"/>
                <a:sym typeface="Arial"/>
              </a:rPr>
              <a:t>Sensible</a:t>
            </a:r>
            <a:endParaRPr sz="20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2"/>
                </a:solidFill>
                <a:latin typeface="Arial"/>
                <a:ea typeface="Arial"/>
                <a:cs typeface="Arial"/>
                <a:sym typeface="Arial"/>
              </a:rPr>
              <a:t>Heat Fluxes </a:t>
            </a:r>
            <a:r>
              <a:rPr lang="en" sz="2000" b="0" i="0" u="none" strike="noStrike" cap="none">
                <a:solidFill>
                  <a:schemeClr val="dk1"/>
                </a:solidFill>
                <a:latin typeface="Arial"/>
                <a:ea typeface="Arial"/>
                <a:cs typeface="Arial"/>
                <a:sym typeface="Arial"/>
              </a:rPr>
              <a:t>large during the strong storm winds along the entire track</a:t>
            </a:r>
            <a:endParaRPr sz="2000" b="0" i="0" u="none" strike="noStrike" cap="none">
              <a:solidFill>
                <a:schemeClr val="dk1"/>
              </a:solidFill>
              <a:latin typeface="Arial"/>
              <a:ea typeface="Arial"/>
              <a:cs typeface="Arial"/>
              <a:sym typeface="Arial"/>
            </a:endParaRPr>
          </a:p>
        </p:txBody>
      </p:sp>
      <p:sp>
        <p:nvSpPr>
          <p:cNvPr id="314" name="Google Shape;314;g2b8cd1a3f27_2_20"/>
          <p:cNvSpPr txBox="1"/>
          <p:nvPr/>
        </p:nvSpPr>
        <p:spPr>
          <a:xfrm>
            <a:off x="7098450" y="3658925"/>
            <a:ext cx="2046300" cy="132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500" b="0" i="0" u="none" strike="noStrike" cap="none">
                <a:solidFill>
                  <a:srgbClr val="211747"/>
                </a:solidFill>
                <a:latin typeface="Arial"/>
                <a:ea typeface="Arial"/>
                <a:cs typeface="Arial"/>
                <a:sym typeface="Arial"/>
              </a:rPr>
              <a:t>Fairall 1996 Bulk Parameterization </a:t>
            </a:r>
            <a:r>
              <a:rPr lang="en" sz="1500" b="0" i="0" u="sng" strike="noStrike" cap="none">
                <a:solidFill>
                  <a:schemeClr val="hlink"/>
                </a:solidFill>
                <a:latin typeface="Arial"/>
                <a:ea typeface="Arial"/>
                <a:cs typeface="Arial"/>
                <a:sym typeface="Arial"/>
                <a:hlinkClick r:id="rId4"/>
              </a:rPr>
              <a:t>https://agupubs.onlinelibrary.wiley.com/doi/10.1029/95JC03205</a:t>
            </a:r>
            <a:endParaRPr sz="1500" b="0" i="0" u="none" strike="noStrike" cap="none">
              <a:solidFill>
                <a:srgbClr val="21174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1747"/>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2b8cd1a3f27_1_1057"/>
          <p:cNvPicPr preferRelativeResize="0"/>
          <p:nvPr/>
        </p:nvPicPr>
        <p:blipFill rotWithShape="1">
          <a:blip r:embed="rId3">
            <a:alphaModFix/>
          </a:blip>
          <a:srcRect/>
          <a:stretch/>
        </p:blipFill>
        <p:spPr>
          <a:xfrm>
            <a:off x="-46225" y="0"/>
            <a:ext cx="9143999" cy="5143500"/>
          </a:xfrm>
          <a:prstGeom prst="rect">
            <a:avLst/>
          </a:prstGeom>
          <a:noFill/>
          <a:ln>
            <a:noFill/>
          </a:ln>
        </p:spPr>
      </p:pic>
      <p:sp>
        <p:nvSpPr>
          <p:cNvPr id="320" name="Google Shape;320;g2b8cd1a3f27_1_1057"/>
          <p:cNvSpPr txBox="1"/>
          <p:nvPr/>
        </p:nvSpPr>
        <p:spPr>
          <a:xfrm>
            <a:off x="62850" y="1186400"/>
            <a:ext cx="3836700" cy="3894300"/>
          </a:xfrm>
          <a:prstGeom prst="rect">
            <a:avLst/>
          </a:prstGeom>
          <a:solidFill>
            <a:schemeClr val="lt2"/>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Idalia Conclusions:</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Arial"/>
              <a:buNone/>
            </a:pPr>
            <a:endParaRPr sz="400" b="1"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 sz="1900" b="0" i="0" u="none" strike="noStrike" cap="none">
                <a:solidFill>
                  <a:schemeClr val="dk1"/>
                </a:solidFill>
                <a:latin typeface="Arial"/>
                <a:ea typeface="Arial"/>
                <a:cs typeface="Arial"/>
                <a:sym typeface="Arial"/>
              </a:rPr>
              <a:t>Idalia was a fast moving storm that rapidly intensified along the West Florida Shelf.</a:t>
            </a:r>
            <a:endParaRPr sz="19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400"/>
              <a:buFont typeface="Arial"/>
              <a:buNone/>
            </a:pPr>
            <a:endParaRPr sz="4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 sz="1900" b="0" i="0" u="none" strike="noStrike" cap="none">
                <a:solidFill>
                  <a:schemeClr val="dk1"/>
                </a:solidFill>
                <a:latin typeface="Arial"/>
                <a:ea typeface="Arial"/>
                <a:cs typeface="Arial"/>
                <a:sym typeface="Arial"/>
              </a:rPr>
              <a:t>Essential Ocean Features &amp; Processes known to affect hurricane intensity were observed along the full track.</a:t>
            </a:r>
            <a:endParaRPr sz="19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400"/>
              <a:buFont typeface="Arial"/>
              <a:buNone/>
            </a:pPr>
            <a:endParaRPr sz="4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 sz="1900" b="0" i="0" u="none" strike="noStrike" cap="none">
                <a:solidFill>
                  <a:schemeClr val="dk1"/>
                </a:solidFill>
                <a:latin typeface="Arial"/>
                <a:ea typeface="Arial"/>
                <a:cs typeface="Arial"/>
                <a:sym typeface="Arial"/>
              </a:rPr>
              <a:t>A diverse oceanographic dataset was assimilated by forecast models and is now available for process studies.</a:t>
            </a:r>
            <a:endParaRPr sz="1800" b="0" i="0" u="none" strike="noStrike" cap="none">
              <a:solidFill>
                <a:schemeClr val="dk1"/>
              </a:solidFill>
              <a:latin typeface="Arial"/>
              <a:ea typeface="Arial"/>
              <a:cs typeface="Arial"/>
              <a:sym typeface="Arial"/>
            </a:endParaRPr>
          </a:p>
        </p:txBody>
      </p:sp>
      <p:pic>
        <p:nvPicPr>
          <p:cNvPr id="321" name="Google Shape;321;g2b8cd1a3f27_1_1057"/>
          <p:cNvPicPr preferRelativeResize="0"/>
          <p:nvPr/>
        </p:nvPicPr>
        <p:blipFill rotWithShape="1">
          <a:blip r:embed="rId4">
            <a:alphaModFix/>
          </a:blip>
          <a:srcRect/>
          <a:stretch/>
        </p:blipFill>
        <p:spPr>
          <a:xfrm>
            <a:off x="1686925" y="279325"/>
            <a:ext cx="831072" cy="786150"/>
          </a:xfrm>
          <a:prstGeom prst="rect">
            <a:avLst/>
          </a:prstGeom>
          <a:noFill/>
          <a:ln>
            <a:noFill/>
          </a:ln>
        </p:spPr>
      </p:pic>
      <p:pic>
        <p:nvPicPr>
          <p:cNvPr id="322" name="Google Shape;322;g2b8cd1a3f27_1_1057"/>
          <p:cNvPicPr preferRelativeResize="0"/>
          <p:nvPr/>
        </p:nvPicPr>
        <p:blipFill rotWithShape="1">
          <a:blip r:embed="rId5">
            <a:alphaModFix/>
          </a:blip>
          <a:srcRect/>
          <a:stretch/>
        </p:blipFill>
        <p:spPr>
          <a:xfrm>
            <a:off x="2738237" y="279325"/>
            <a:ext cx="786150" cy="786150"/>
          </a:xfrm>
          <a:prstGeom prst="rect">
            <a:avLst/>
          </a:prstGeom>
          <a:noFill/>
          <a:ln>
            <a:noFill/>
          </a:ln>
        </p:spPr>
      </p:pic>
      <p:pic>
        <p:nvPicPr>
          <p:cNvPr id="323" name="Google Shape;323;g2b8cd1a3f27_1_1057"/>
          <p:cNvPicPr preferRelativeResize="0"/>
          <p:nvPr/>
        </p:nvPicPr>
        <p:blipFill rotWithShape="1">
          <a:blip r:embed="rId6">
            <a:alphaModFix/>
          </a:blip>
          <a:srcRect/>
          <a:stretch/>
        </p:blipFill>
        <p:spPr>
          <a:xfrm>
            <a:off x="3744600" y="279325"/>
            <a:ext cx="786150" cy="786150"/>
          </a:xfrm>
          <a:prstGeom prst="rect">
            <a:avLst/>
          </a:prstGeom>
          <a:noFill/>
          <a:ln>
            <a:noFill/>
          </a:ln>
        </p:spPr>
      </p:pic>
      <p:pic>
        <p:nvPicPr>
          <p:cNvPr id="324" name="Google Shape;324;g2b8cd1a3f27_1_1057"/>
          <p:cNvPicPr preferRelativeResize="0"/>
          <p:nvPr/>
        </p:nvPicPr>
        <p:blipFill rotWithShape="1">
          <a:blip r:embed="rId7">
            <a:alphaModFix/>
          </a:blip>
          <a:srcRect/>
          <a:stretch/>
        </p:blipFill>
        <p:spPr>
          <a:xfrm>
            <a:off x="62850" y="279325"/>
            <a:ext cx="1403850" cy="786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1f1d0eeacf7_0_48"/>
          <p:cNvPicPr preferRelativeResize="0"/>
          <p:nvPr/>
        </p:nvPicPr>
        <p:blipFill rotWithShape="1">
          <a:blip r:embed="rId3">
            <a:alphaModFix/>
          </a:blip>
          <a:srcRect/>
          <a:stretch/>
        </p:blipFill>
        <p:spPr>
          <a:xfrm>
            <a:off x="0" y="961850"/>
            <a:ext cx="4571993" cy="4175125"/>
          </a:xfrm>
          <a:prstGeom prst="rect">
            <a:avLst/>
          </a:prstGeom>
          <a:noFill/>
          <a:ln w="9525" cap="flat" cmpd="sng">
            <a:solidFill>
              <a:schemeClr val="dk2"/>
            </a:solidFill>
            <a:prstDash val="solid"/>
            <a:round/>
            <a:headEnd type="none" w="sm" len="sm"/>
            <a:tailEnd type="none" w="sm" len="sm"/>
          </a:ln>
        </p:spPr>
      </p:pic>
      <p:pic>
        <p:nvPicPr>
          <p:cNvPr id="141" name="Google Shape;141;g1f1d0eeacf7_0_48"/>
          <p:cNvPicPr preferRelativeResize="0"/>
          <p:nvPr/>
        </p:nvPicPr>
        <p:blipFill rotWithShape="1">
          <a:blip r:embed="rId4">
            <a:alphaModFix/>
          </a:blip>
          <a:srcRect/>
          <a:stretch/>
        </p:blipFill>
        <p:spPr>
          <a:xfrm>
            <a:off x="4572000" y="961842"/>
            <a:ext cx="4572000" cy="4175132"/>
          </a:xfrm>
          <a:prstGeom prst="rect">
            <a:avLst/>
          </a:prstGeom>
          <a:noFill/>
          <a:ln w="9525" cap="flat" cmpd="sng">
            <a:solidFill>
              <a:schemeClr val="dk2"/>
            </a:solidFill>
            <a:prstDash val="solid"/>
            <a:round/>
            <a:headEnd type="none" w="sm" len="sm"/>
            <a:tailEnd type="none" w="sm" len="sm"/>
          </a:ln>
        </p:spPr>
      </p:pic>
      <p:sp>
        <p:nvSpPr>
          <p:cNvPr id="142" name="Google Shape;142;g1f1d0eeacf7_0_48"/>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Tropical Storm Idalia  - Stage 1 - Formation</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Surface Currents - NOAA global Real Time Ocean Forecast System (RTOFS)</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2b9e99e6646_1_24"/>
          <p:cNvPicPr preferRelativeResize="0"/>
          <p:nvPr/>
        </p:nvPicPr>
        <p:blipFill rotWithShape="1">
          <a:blip r:embed="rId3">
            <a:alphaModFix/>
          </a:blip>
          <a:srcRect/>
          <a:stretch/>
        </p:blipFill>
        <p:spPr>
          <a:xfrm>
            <a:off x="0" y="971545"/>
            <a:ext cx="4572000" cy="4175128"/>
          </a:xfrm>
          <a:prstGeom prst="rect">
            <a:avLst/>
          </a:prstGeom>
          <a:noFill/>
          <a:ln w="9525" cap="flat" cmpd="sng">
            <a:solidFill>
              <a:srgbClr val="000000"/>
            </a:solidFill>
            <a:prstDash val="solid"/>
            <a:round/>
            <a:headEnd type="none" w="sm" len="sm"/>
            <a:tailEnd type="none" w="sm" len="sm"/>
          </a:ln>
        </p:spPr>
      </p:pic>
      <p:pic>
        <p:nvPicPr>
          <p:cNvPr id="148" name="Google Shape;148;g2b9e99e6646_1_24"/>
          <p:cNvPicPr preferRelativeResize="0"/>
          <p:nvPr/>
        </p:nvPicPr>
        <p:blipFill rotWithShape="1">
          <a:blip r:embed="rId4">
            <a:alphaModFix/>
          </a:blip>
          <a:srcRect/>
          <a:stretch/>
        </p:blipFill>
        <p:spPr>
          <a:xfrm>
            <a:off x="4572000" y="971545"/>
            <a:ext cx="4572000" cy="4175128"/>
          </a:xfrm>
          <a:prstGeom prst="rect">
            <a:avLst/>
          </a:prstGeom>
          <a:noFill/>
          <a:ln w="9525" cap="flat" cmpd="sng">
            <a:solidFill>
              <a:srgbClr val="000000"/>
            </a:solidFill>
            <a:prstDash val="solid"/>
            <a:round/>
            <a:headEnd type="none" w="sm" len="sm"/>
            <a:tailEnd type="none" w="sm" len="sm"/>
          </a:ln>
        </p:spPr>
      </p:pic>
      <p:sp>
        <p:nvSpPr>
          <p:cNvPr id="149" name="Google Shape;149;g2b9e99e6646_1_24"/>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2 - Intensification to Cat 1</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Surface Currents - NOAA global Real Time Ocean Forecast System (RTOFS)</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2b9e99e6646_1_10"/>
          <p:cNvPicPr preferRelativeResize="0"/>
          <p:nvPr/>
        </p:nvPicPr>
        <p:blipFill rotWithShape="1">
          <a:blip r:embed="rId3">
            <a:alphaModFix/>
          </a:blip>
          <a:srcRect/>
          <a:stretch/>
        </p:blipFill>
        <p:spPr>
          <a:xfrm>
            <a:off x="-21" y="961850"/>
            <a:ext cx="4572022" cy="4175125"/>
          </a:xfrm>
          <a:prstGeom prst="rect">
            <a:avLst/>
          </a:prstGeom>
          <a:noFill/>
          <a:ln w="9525" cap="flat" cmpd="sng">
            <a:solidFill>
              <a:schemeClr val="dk2"/>
            </a:solidFill>
            <a:prstDash val="solid"/>
            <a:round/>
            <a:headEnd type="none" w="sm" len="sm"/>
            <a:tailEnd type="none" w="sm" len="sm"/>
          </a:ln>
        </p:spPr>
      </p:pic>
      <p:pic>
        <p:nvPicPr>
          <p:cNvPr id="155" name="Google Shape;155;g2b9e99e6646_1_10"/>
          <p:cNvPicPr preferRelativeResize="0"/>
          <p:nvPr/>
        </p:nvPicPr>
        <p:blipFill rotWithShape="1">
          <a:blip r:embed="rId4">
            <a:alphaModFix/>
          </a:blip>
          <a:srcRect/>
          <a:stretch/>
        </p:blipFill>
        <p:spPr>
          <a:xfrm>
            <a:off x="4572000" y="961850"/>
            <a:ext cx="4572025" cy="4175155"/>
          </a:xfrm>
          <a:prstGeom prst="rect">
            <a:avLst/>
          </a:prstGeom>
          <a:noFill/>
          <a:ln w="9525" cap="flat" cmpd="sng">
            <a:solidFill>
              <a:schemeClr val="dk2"/>
            </a:solidFill>
            <a:prstDash val="solid"/>
            <a:round/>
            <a:headEnd type="none" w="sm" len="sm"/>
            <a:tailEnd type="none" w="sm" len="sm"/>
          </a:ln>
        </p:spPr>
      </p:pic>
      <p:sp>
        <p:nvSpPr>
          <p:cNvPr id="156" name="Google Shape;156;g2b9e99e6646_1_10"/>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3 - Rapid Intensification to Cat 3</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Surface Currents - NOAA global Real Time Ocean Forecast System (RTOFS)</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b8cd1a3f27_1_1366"/>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6</a:t>
            </a:fld>
            <a:endParaRPr/>
          </a:p>
        </p:txBody>
      </p:sp>
      <p:grpSp>
        <p:nvGrpSpPr>
          <p:cNvPr id="162" name="Google Shape;162;g2b8cd1a3f27_1_1366"/>
          <p:cNvGrpSpPr/>
          <p:nvPr/>
        </p:nvGrpSpPr>
        <p:grpSpPr>
          <a:xfrm>
            <a:off x="114250" y="762000"/>
            <a:ext cx="8915499" cy="4412881"/>
            <a:chOff x="0" y="0"/>
            <a:chExt cx="8915499" cy="4412881"/>
          </a:xfrm>
        </p:grpSpPr>
        <p:pic>
          <p:nvPicPr>
            <p:cNvPr id="163" name="Google Shape;163;g2b8cd1a3f27_1_1366"/>
            <p:cNvPicPr preferRelativeResize="0"/>
            <p:nvPr/>
          </p:nvPicPr>
          <p:blipFill rotWithShape="1">
            <a:blip r:embed="rId3">
              <a:alphaModFix/>
            </a:blip>
            <a:srcRect/>
            <a:stretch/>
          </p:blipFill>
          <p:spPr>
            <a:xfrm>
              <a:off x="0" y="0"/>
              <a:ext cx="4457749" cy="4412878"/>
            </a:xfrm>
            <a:prstGeom prst="rect">
              <a:avLst/>
            </a:prstGeom>
            <a:noFill/>
            <a:ln>
              <a:noFill/>
            </a:ln>
          </p:spPr>
        </p:pic>
        <p:pic>
          <p:nvPicPr>
            <p:cNvPr id="164" name="Google Shape;164;g2b8cd1a3f27_1_1366"/>
            <p:cNvPicPr preferRelativeResize="0"/>
            <p:nvPr/>
          </p:nvPicPr>
          <p:blipFill rotWithShape="1">
            <a:blip r:embed="rId4">
              <a:alphaModFix/>
            </a:blip>
            <a:srcRect/>
            <a:stretch/>
          </p:blipFill>
          <p:spPr>
            <a:xfrm>
              <a:off x="4457750" y="0"/>
              <a:ext cx="4457749" cy="4412881"/>
            </a:xfrm>
            <a:prstGeom prst="rect">
              <a:avLst/>
            </a:prstGeom>
            <a:noFill/>
            <a:ln>
              <a:noFill/>
            </a:ln>
          </p:spPr>
        </p:pic>
      </p:grpSp>
      <p:sp>
        <p:nvSpPr>
          <p:cNvPr id="165" name="Google Shape;165;g2b8cd1a3f27_1_1366"/>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1 - First Pass</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Yucatan HF Radar (HFR) Hourly Surface Current Maps</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b9dcb25658_0_15"/>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7</a:t>
            </a:fld>
            <a:endParaRPr/>
          </a:p>
        </p:txBody>
      </p:sp>
      <p:pic>
        <p:nvPicPr>
          <p:cNvPr id="171" name="Google Shape;171;g2b9dcb25658_0_15"/>
          <p:cNvPicPr preferRelativeResize="0"/>
          <p:nvPr/>
        </p:nvPicPr>
        <p:blipFill rotWithShape="1">
          <a:blip r:embed="rId3">
            <a:alphaModFix/>
          </a:blip>
          <a:srcRect/>
          <a:stretch/>
        </p:blipFill>
        <p:spPr>
          <a:xfrm>
            <a:off x="114250" y="762000"/>
            <a:ext cx="4457749" cy="4412881"/>
          </a:xfrm>
          <a:prstGeom prst="rect">
            <a:avLst/>
          </a:prstGeom>
          <a:noFill/>
          <a:ln>
            <a:noFill/>
          </a:ln>
        </p:spPr>
      </p:pic>
      <p:pic>
        <p:nvPicPr>
          <p:cNvPr id="172" name="Google Shape;172;g2b9dcb25658_0_15"/>
          <p:cNvPicPr preferRelativeResize="0"/>
          <p:nvPr/>
        </p:nvPicPr>
        <p:blipFill rotWithShape="1">
          <a:blip r:embed="rId4">
            <a:alphaModFix/>
          </a:blip>
          <a:srcRect/>
          <a:stretch/>
        </p:blipFill>
        <p:spPr>
          <a:xfrm>
            <a:off x="4572000" y="762000"/>
            <a:ext cx="4457749" cy="4412881"/>
          </a:xfrm>
          <a:prstGeom prst="rect">
            <a:avLst/>
          </a:prstGeom>
          <a:noFill/>
          <a:ln>
            <a:noFill/>
          </a:ln>
        </p:spPr>
      </p:pic>
      <p:sp>
        <p:nvSpPr>
          <p:cNvPr id="173" name="Google Shape;173;g2b9dcb25658_0_15"/>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1 - Second Pass</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Yucatan HF Radar (HFR) Hourly Surface Current Maps</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b9773cffdf_2_0"/>
          <p:cNvSpPr txBox="1"/>
          <p:nvPr/>
        </p:nvSpPr>
        <p:spPr>
          <a:xfrm>
            <a:off x="215750" y="4245425"/>
            <a:ext cx="1982400" cy="738900"/>
          </a:xfrm>
          <a:prstGeom prst="rect">
            <a:avLst/>
          </a:prstGeom>
          <a:solidFill>
            <a:schemeClr val="lt2"/>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79" name="Google Shape;179;g2b9773cffdf_2_0"/>
          <p:cNvSpPr txBox="1">
            <a:spLocks noGrp="1"/>
          </p:cNvSpPr>
          <p:nvPr>
            <p:ph type="sldNum" idx="12"/>
          </p:nvPr>
        </p:nvSpPr>
        <p:spPr>
          <a:xfrm>
            <a:off x="8111490" y="4831087"/>
            <a:ext cx="300900" cy="146100"/>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Clr>
                <a:srgbClr val="000000"/>
              </a:buClr>
              <a:buSzPts val="950"/>
              <a:buFont typeface="Arial"/>
              <a:buNone/>
            </a:pPr>
            <a:fld id="{00000000-1234-1234-1234-123412341234}" type="slidenum">
              <a:rPr lang="en"/>
              <a:t>8</a:t>
            </a:fld>
            <a:endParaRPr/>
          </a:p>
        </p:txBody>
      </p:sp>
      <p:pic>
        <p:nvPicPr>
          <p:cNvPr id="180" name="Google Shape;180;g2b9773cffdf_2_0"/>
          <p:cNvPicPr preferRelativeResize="0"/>
          <p:nvPr/>
        </p:nvPicPr>
        <p:blipFill rotWithShape="1">
          <a:blip r:embed="rId3">
            <a:alphaModFix/>
          </a:blip>
          <a:srcRect/>
          <a:stretch/>
        </p:blipFill>
        <p:spPr>
          <a:xfrm>
            <a:off x="4572000" y="762000"/>
            <a:ext cx="4457749" cy="4412881"/>
          </a:xfrm>
          <a:prstGeom prst="rect">
            <a:avLst/>
          </a:prstGeom>
          <a:noFill/>
          <a:ln>
            <a:noFill/>
          </a:ln>
        </p:spPr>
      </p:pic>
      <p:sp>
        <p:nvSpPr>
          <p:cNvPr id="181" name="Google Shape;181;g2b9773cffdf_2_0"/>
          <p:cNvSpPr txBox="1"/>
          <p:nvPr/>
        </p:nvSpPr>
        <p:spPr>
          <a:xfrm>
            <a:off x="0" y="0"/>
            <a:ext cx="91440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1 - Second Pass</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WHG TOPS Model Surface Currents (Left) - Difference from the Background</a:t>
            </a:r>
            <a:endParaRPr sz="2000" b="0" i="0" u="none" strike="noStrike" cap="none">
              <a:solidFill>
                <a:schemeClr val="dk1"/>
              </a:solidFill>
              <a:latin typeface="Arial"/>
              <a:ea typeface="Arial"/>
              <a:cs typeface="Arial"/>
              <a:sym typeface="Arial"/>
            </a:endParaRPr>
          </a:p>
        </p:txBody>
      </p:sp>
      <p:pic>
        <p:nvPicPr>
          <p:cNvPr id="182" name="Google Shape;182;g2b9773cffdf_2_0"/>
          <p:cNvPicPr preferRelativeResize="0"/>
          <p:nvPr/>
        </p:nvPicPr>
        <p:blipFill rotWithShape="1">
          <a:blip r:embed="rId4">
            <a:alphaModFix/>
          </a:blip>
          <a:srcRect/>
          <a:stretch/>
        </p:blipFill>
        <p:spPr>
          <a:xfrm>
            <a:off x="1608583" y="762000"/>
            <a:ext cx="2852067" cy="4386624"/>
          </a:xfrm>
          <a:prstGeom prst="rect">
            <a:avLst/>
          </a:prstGeom>
          <a:noFill/>
          <a:ln>
            <a:noFill/>
          </a:ln>
        </p:spPr>
      </p:pic>
      <p:sp>
        <p:nvSpPr>
          <p:cNvPr id="183" name="Google Shape;183;g2b9773cffdf_2_0"/>
          <p:cNvSpPr txBox="1"/>
          <p:nvPr/>
        </p:nvSpPr>
        <p:spPr>
          <a:xfrm>
            <a:off x="83800" y="1186650"/>
            <a:ext cx="1580400" cy="201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chemeClr val="dk1"/>
                </a:solidFill>
                <a:latin typeface="Arial"/>
                <a:ea typeface="Arial"/>
                <a:cs typeface="Arial"/>
                <a:sym typeface="Arial"/>
              </a:rPr>
              <a:t>Model Background here is the average of 1 week before and 1 week after the storm</a:t>
            </a:r>
            <a:endParaRPr sz="17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ba1f60744e_0_0"/>
          <p:cNvSpPr txBox="1">
            <a:spLocks noGrp="1"/>
          </p:cNvSpPr>
          <p:nvPr>
            <p:ph type="body" idx="1"/>
          </p:nvPr>
        </p:nvSpPr>
        <p:spPr>
          <a:xfrm>
            <a:off x="495300" y="2265076"/>
            <a:ext cx="1960500" cy="23325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600"/>
              </a:spcBef>
              <a:spcAft>
                <a:spcPts val="0"/>
              </a:spcAft>
              <a:buSzPts val="1400"/>
              <a:buNone/>
            </a:pPr>
            <a:endParaRPr/>
          </a:p>
        </p:txBody>
      </p:sp>
      <p:pic>
        <p:nvPicPr>
          <p:cNvPr id="189" name="Google Shape;189;g2ba1f60744e_0_0"/>
          <p:cNvPicPr preferRelativeResize="0"/>
          <p:nvPr/>
        </p:nvPicPr>
        <p:blipFill rotWithShape="1">
          <a:blip r:embed="rId3">
            <a:alphaModFix/>
          </a:blip>
          <a:srcRect/>
          <a:stretch/>
        </p:blipFill>
        <p:spPr>
          <a:xfrm>
            <a:off x="141375" y="846600"/>
            <a:ext cx="3541658" cy="4296899"/>
          </a:xfrm>
          <a:prstGeom prst="rect">
            <a:avLst/>
          </a:prstGeom>
          <a:noFill/>
          <a:ln>
            <a:noFill/>
          </a:ln>
        </p:spPr>
      </p:pic>
      <p:pic>
        <p:nvPicPr>
          <p:cNvPr id="190" name="Google Shape;190;g2ba1f60744e_0_0"/>
          <p:cNvPicPr preferRelativeResize="0"/>
          <p:nvPr/>
        </p:nvPicPr>
        <p:blipFill rotWithShape="1">
          <a:blip r:embed="rId4">
            <a:alphaModFix/>
          </a:blip>
          <a:srcRect/>
          <a:stretch/>
        </p:blipFill>
        <p:spPr>
          <a:xfrm>
            <a:off x="4144758" y="846600"/>
            <a:ext cx="3551441" cy="4296899"/>
          </a:xfrm>
          <a:prstGeom prst="rect">
            <a:avLst/>
          </a:prstGeom>
          <a:noFill/>
          <a:ln>
            <a:noFill/>
          </a:ln>
        </p:spPr>
      </p:pic>
      <p:sp>
        <p:nvSpPr>
          <p:cNvPr id="191" name="Google Shape;191;g2ba1f60744e_0_0"/>
          <p:cNvSpPr txBox="1"/>
          <p:nvPr/>
        </p:nvSpPr>
        <p:spPr>
          <a:xfrm>
            <a:off x="0" y="0"/>
            <a:ext cx="92796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Arial"/>
                <a:ea typeface="Arial"/>
                <a:cs typeface="Arial"/>
                <a:sym typeface="Arial"/>
              </a:rPr>
              <a:t>Hurricane Idalia - Stage 2</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Argo Float Near-Surface </a:t>
            </a:r>
            <a:r>
              <a:rPr lang="en" sz="1800" b="0" i="0" u="sng" strike="noStrike" cap="none">
                <a:solidFill>
                  <a:schemeClr val="dk1"/>
                </a:solidFill>
                <a:latin typeface="Arial"/>
                <a:ea typeface="Arial"/>
                <a:cs typeface="Arial"/>
                <a:sym typeface="Arial"/>
              </a:rPr>
              <a:t>Temperature</a:t>
            </a:r>
            <a:r>
              <a:rPr lang="en" sz="1800" b="0" i="0" u="none" strike="noStrike" cap="none">
                <a:solidFill>
                  <a:schemeClr val="dk1"/>
                </a:solidFill>
                <a:latin typeface="Arial"/>
                <a:ea typeface="Arial"/>
                <a:cs typeface="Arial"/>
                <a:sym typeface="Arial"/>
              </a:rPr>
              <a:t> - In (bottom left) &amp; Out (bottom right) Loop Current</a:t>
            </a:r>
            <a:endParaRPr sz="1800" b="0" i="0" u="none" strike="noStrike" cap="none">
              <a:solidFill>
                <a:schemeClr val="dk1"/>
              </a:solidFill>
              <a:latin typeface="Arial"/>
              <a:ea typeface="Arial"/>
              <a:cs typeface="Arial"/>
              <a:sym typeface="Arial"/>
            </a:endParaRPr>
          </a:p>
        </p:txBody>
      </p:sp>
      <p:sp>
        <p:nvSpPr>
          <p:cNvPr id="192" name="Google Shape;192;g2ba1f60744e_0_0"/>
          <p:cNvSpPr txBox="1"/>
          <p:nvPr/>
        </p:nvSpPr>
        <p:spPr>
          <a:xfrm>
            <a:off x="7997525" y="971100"/>
            <a:ext cx="10767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UMiami / NOAA NESDIS Ocean Heat Content product</a:t>
            </a:r>
            <a:endParaRPr sz="1400" b="0" i="0" u="none" strike="noStrike" cap="none">
              <a:solidFill>
                <a:schemeClr val="dk1"/>
              </a:solidFill>
              <a:latin typeface="Arial"/>
              <a:ea typeface="Arial"/>
              <a:cs typeface="Arial"/>
              <a:sym typeface="Arial"/>
            </a:endParaRPr>
          </a:p>
        </p:txBody>
      </p:sp>
      <p:pic>
        <p:nvPicPr>
          <p:cNvPr id="193" name="Google Shape;193;g2ba1f60744e_0_0"/>
          <p:cNvPicPr preferRelativeResize="0"/>
          <p:nvPr/>
        </p:nvPicPr>
        <p:blipFill rotWithShape="1">
          <a:blip r:embed="rId5">
            <a:alphaModFix/>
          </a:blip>
          <a:srcRect/>
          <a:stretch/>
        </p:blipFill>
        <p:spPr>
          <a:xfrm>
            <a:off x="141375" y="846600"/>
            <a:ext cx="3541649" cy="4296899"/>
          </a:xfrm>
          <a:prstGeom prst="rect">
            <a:avLst/>
          </a:prstGeom>
          <a:noFill/>
          <a:ln>
            <a:noFill/>
          </a:ln>
        </p:spPr>
      </p:pic>
      <p:pic>
        <p:nvPicPr>
          <p:cNvPr id="194" name="Google Shape;194;g2ba1f60744e_0_0"/>
          <p:cNvPicPr preferRelativeResize="0"/>
          <p:nvPr/>
        </p:nvPicPr>
        <p:blipFill rotWithShape="1">
          <a:blip r:embed="rId6">
            <a:alphaModFix/>
          </a:blip>
          <a:srcRect/>
          <a:stretch/>
        </p:blipFill>
        <p:spPr>
          <a:xfrm>
            <a:off x="4149650" y="846600"/>
            <a:ext cx="3541651" cy="4296899"/>
          </a:xfrm>
          <a:prstGeom prst="rect">
            <a:avLst/>
          </a:prstGeom>
          <a:noFill/>
          <a:ln>
            <a:noFill/>
          </a:ln>
        </p:spPr>
      </p:pic>
      <p:sp>
        <p:nvSpPr>
          <p:cNvPr id="195" name="Google Shape;195;g2ba1f60744e_0_0"/>
          <p:cNvSpPr/>
          <p:nvPr/>
        </p:nvSpPr>
        <p:spPr>
          <a:xfrm>
            <a:off x="4181750" y="916000"/>
            <a:ext cx="3446700" cy="269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g2ba1f60744e_0_0"/>
          <p:cNvPicPr preferRelativeResize="0"/>
          <p:nvPr/>
        </p:nvPicPr>
        <p:blipFill rotWithShape="1">
          <a:blip r:embed="rId7">
            <a:alphaModFix/>
          </a:blip>
          <a:srcRect b="4259"/>
          <a:stretch/>
        </p:blipFill>
        <p:spPr>
          <a:xfrm>
            <a:off x="4197200" y="815800"/>
            <a:ext cx="3446700" cy="2855425"/>
          </a:xfrm>
          <a:prstGeom prst="rect">
            <a:avLst/>
          </a:prstGeom>
          <a:noFill/>
          <a:ln>
            <a:noFill/>
          </a:ln>
        </p:spPr>
      </p:pic>
      <p:pic>
        <p:nvPicPr>
          <p:cNvPr id="197" name="Google Shape;197;g2ba1f60744e_0_0"/>
          <p:cNvPicPr preferRelativeResize="0"/>
          <p:nvPr/>
        </p:nvPicPr>
        <p:blipFill rotWithShape="1">
          <a:blip r:embed="rId8">
            <a:alphaModFix/>
          </a:blip>
          <a:srcRect/>
          <a:stretch/>
        </p:blipFill>
        <p:spPr>
          <a:xfrm>
            <a:off x="4486776" y="3221326"/>
            <a:ext cx="306050" cy="2880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National Academies Office Colors">
      <a:dk1>
        <a:srgbClr val="3B3B3C"/>
      </a:dk1>
      <a:lt1>
        <a:srgbClr val="FFFFFF"/>
      </a:lt1>
      <a:dk2>
        <a:srgbClr val="211747"/>
      </a:dk2>
      <a:lt2>
        <a:srgbClr val="F3F1EB"/>
      </a:lt2>
      <a:accent1>
        <a:srgbClr val="211747"/>
      </a:accent1>
      <a:accent2>
        <a:srgbClr val="4148C2"/>
      </a:accent2>
      <a:accent3>
        <a:srgbClr val="E269A0"/>
      </a:accent3>
      <a:accent4>
        <a:srgbClr val="FEDA6C"/>
      </a:accent4>
      <a:accent5>
        <a:srgbClr val="7ADBF0"/>
      </a:accent5>
      <a:accent6>
        <a:srgbClr val="DCF9E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851</Words>
  <Application>Microsoft Macintosh PowerPoint</Application>
  <PresentationFormat>On-screen Show (16:9)</PresentationFormat>
  <Paragraphs>139</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Scott Glenn</cp:lastModifiedBy>
  <cp:revision>1</cp:revision>
  <dcterms:modified xsi:type="dcterms:W3CDTF">2024-02-20T15:24:47Z</dcterms:modified>
</cp:coreProperties>
</file>